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76" r:id="rId5"/>
    <p:sldId id="259" r:id="rId6"/>
    <p:sldId id="266" r:id="rId7"/>
    <p:sldId id="267" r:id="rId8"/>
    <p:sldId id="270" r:id="rId9"/>
    <p:sldId id="271" r:id="rId10"/>
    <p:sldId id="272" r:id="rId11"/>
    <p:sldId id="273" r:id="rId12"/>
    <p:sldId id="274" r:id="rId13"/>
    <p:sldId id="275" r:id="rId14"/>
    <p:sldId id="277" r:id="rId15"/>
    <p:sldId id="260" r:id="rId16"/>
    <p:sldId id="268" r:id="rId17"/>
    <p:sldId id="285" r:id="rId18"/>
    <p:sldId id="290" r:id="rId19"/>
    <p:sldId id="282" r:id="rId20"/>
    <p:sldId id="288" r:id="rId21"/>
    <p:sldId id="291" r:id="rId22"/>
    <p:sldId id="283" r:id="rId23"/>
    <p:sldId id="286" r:id="rId24"/>
    <p:sldId id="292" r:id="rId25"/>
    <p:sldId id="284" r:id="rId26"/>
    <p:sldId id="287" r:id="rId27"/>
    <p:sldId id="293" r:id="rId28"/>
    <p:sldId id="278" r:id="rId29"/>
    <p:sldId id="261" r:id="rId30"/>
    <p:sldId id="269" r:id="rId31"/>
    <p:sldId id="289" r:id="rId32"/>
    <p:sldId id="280" r:id="rId33"/>
    <p:sldId id="263" r:id="rId34"/>
    <p:sldId id="281" r:id="rId35"/>
    <p:sldId id="264" r:id="rId36"/>
    <p:sldId id="265"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fr-FR" smtClean="0"/>
              <a:t>Modifiez le style du titre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394872C-8EA3-405E-86D1-745AAE4FF0C3}" type="datetimeFigureOut">
              <a:rPr lang="fr-CA" smtClean="0"/>
              <a:t>2013-09-09</a:t>
            </a:fld>
            <a:endParaRPr lang="fr-C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fr-CA"/>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BCFA733-E3A4-4B68-942C-2F8FDE1E8A6E}" type="slidenum">
              <a:rPr lang="fr-CA" smtClean="0"/>
              <a:t>‹N°›</a:t>
            </a:fld>
            <a:endParaRPr lang="fr-C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394872C-8EA3-405E-86D1-745AAE4FF0C3}" type="datetimeFigureOut">
              <a:rPr lang="fr-CA" smtClean="0"/>
              <a:t>2013-09-09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394872C-8EA3-405E-86D1-745AAE4FF0C3}" type="datetimeFigureOut">
              <a:rPr lang="fr-CA" smtClean="0"/>
              <a:t>2013-09-09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a:xfrm>
            <a:off x="6096000" y="6356350"/>
            <a:ext cx="762000" cy="365125"/>
          </a:xfrm>
        </p:spPr>
        <p:txBody>
          <a:bodyPr/>
          <a:lstStyle/>
          <a:p>
            <a:fld id="{EBCFA733-E3A4-4B68-942C-2F8FDE1E8A6E}" type="slidenum">
              <a:rPr lang="fr-CA" smtClean="0"/>
              <a:t>‹N°›</a:t>
            </a:fld>
            <a:endParaRPr lang="fr-C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394872C-8EA3-405E-86D1-745AAE4FF0C3}" type="datetimeFigureOut">
              <a:rPr lang="fr-CA" smtClean="0"/>
              <a:t>2013-09-09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394872C-8EA3-405E-86D1-745AAE4FF0C3}" type="datetimeFigureOut">
              <a:rPr lang="fr-CA" smtClean="0"/>
              <a:t>2013-09-09</a:t>
            </a:fld>
            <a:endParaRPr lang="fr-CA"/>
          </a:p>
        </p:txBody>
      </p:sp>
      <p:sp>
        <p:nvSpPr>
          <p:cNvPr id="5" name="Footer Placeholder 4"/>
          <p:cNvSpPr>
            <a:spLocks noGrp="1"/>
          </p:cNvSpPr>
          <p:nvPr>
            <p:ph type="ftr" sz="quarter" idx="11"/>
          </p:nvPr>
        </p:nvSpPr>
        <p:spPr>
          <a:xfrm>
            <a:off x="5791200" y="6356350"/>
            <a:ext cx="2895600" cy="365125"/>
          </a:xfrm>
        </p:spPr>
        <p:txBody>
          <a:bodyPr/>
          <a:lstStyle/>
          <a:p>
            <a:endParaRPr lang="fr-CA"/>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BCFA733-E3A4-4B68-942C-2F8FDE1E8A6E}" type="slidenum">
              <a:rPr lang="fr-CA" smtClean="0"/>
              <a:t>‹N°›</a:t>
            </a:fld>
            <a:endParaRPr lang="fr-C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394872C-8EA3-405E-86D1-745AAE4FF0C3}" type="datetimeFigureOut">
              <a:rPr lang="fr-CA" smtClean="0"/>
              <a:t>2013-09-09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D394872C-8EA3-405E-86D1-745AAE4FF0C3}" type="datetimeFigureOut">
              <a:rPr lang="fr-CA" smtClean="0"/>
              <a:t>2013-09-09</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D394872C-8EA3-405E-86D1-745AAE4FF0C3}" type="datetimeFigureOut">
              <a:rPr lang="fr-CA" smtClean="0"/>
              <a:t>2013-09-09</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4872C-8EA3-405E-86D1-745AAE4FF0C3}" type="datetimeFigureOut">
              <a:rPr lang="fr-CA" smtClean="0"/>
              <a:t>2013-09-09</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EBCFA733-E3A4-4B68-942C-2F8FDE1E8A6E}"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fr-FR" smtClean="0"/>
              <a:t>Modifiez le style du titre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394872C-8EA3-405E-86D1-745AAE4FF0C3}" type="datetimeFigureOut">
              <a:rPr lang="fr-CA" smtClean="0"/>
              <a:t>2013-09-09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BCFA733-E3A4-4B68-942C-2F8FDE1E8A6E}" type="slidenum">
              <a:rPr lang="fr-CA" smtClean="0"/>
              <a:t>‹N°›</a:t>
            </a:fld>
            <a:endParaRPr lang="fr-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D394872C-8EA3-405E-86D1-745AAE4FF0C3}" type="datetimeFigureOut">
              <a:rPr lang="fr-CA" smtClean="0"/>
              <a:t>2013-09-09</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BCFA733-E3A4-4B68-942C-2F8FDE1E8A6E}" type="slidenum">
              <a:rPr lang="fr-CA" smtClean="0"/>
              <a:t>‹N°›</a:t>
            </a:fld>
            <a:endParaRPr lang="fr-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fr-FR" smtClean="0"/>
              <a:t>Modifiez le style du titre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394872C-8EA3-405E-86D1-745AAE4FF0C3}" type="datetimeFigureOut">
              <a:rPr lang="fr-CA" smtClean="0"/>
              <a:t>2013-09-09</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BCFA733-E3A4-4B68-942C-2F8FDE1E8A6E}" type="slidenum">
              <a:rPr lang="fr-CA" smtClean="0"/>
              <a:t>‹N°›</a:t>
            </a:fld>
            <a:endParaRPr lang="fr-C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9.xml"/><Relationship Id="rId1" Type="http://schemas.openxmlformats.org/officeDocument/2006/relationships/tags" Target="../tags/tag6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3.xml"/><Relationship Id="rId1" Type="http://schemas.openxmlformats.org/officeDocument/2006/relationships/tags" Target="../tags/tag7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lstStyle/>
          <a:p>
            <a:r>
              <a:rPr lang="fr-CA" dirty="0" smtClean="0"/>
              <a:t>La Cité-École Louis-St-Laurent</a:t>
            </a:r>
            <a:endParaRPr lang="fr-CA" dirty="0"/>
          </a:p>
        </p:txBody>
      </p:sp>
      <p:sp>
        <p:nvSpPr>
          <p:cNvPr id="3" name="Sous-titre 2"/>
          <p:cNvSpPr>
            <a:spLocks noGrp="1"/>
          </p:cNvSpPr>
          <p:nvPr>
            <p:ph type="subTitle" idx="1"/>
            <p:custDataLst>
              <p:tags r:id="rId2"/>
            </p:custDataLst>
          </p:nvPr>
        </p:nvSpPr>
        <p:spPr/>
        <p:txBody>
          <a:bodyPr>
            <a:noAutofit/>
          </a:bodyPr>
          <a:lstStyle/>
          <a:p>
            <a:r>
              <a:rPr lang="fr-CA" sz="3600" b="1" dirty="0" smtClean="0">
                <a:solidFill>
                  <a:schemeClr val="bg2">
                    <a:lumMod val="75000"/>
                  </a:schemeClr>
                </a:solidFill>
                <a:effectLst>
                  <a:outerShdw blurRad="38100" dist="38100" dir="2700000" algn="tl">
                    <a:srgbClr val="000000">
                      <a:alpha val="43137"/>
                    </a:srgbClr>
                  </a:outerShdw>
                </a:effectLst>
                <a:latin typeface="Bradley Hand ITC" pitchFamily="66" charset="0"/>
              </a:rPr>
              <a:t>Construire une Cité, une brique à la fois</a:t>
            </a:r>
            <a:endParaRPr lang="fr-CA" sz="3600" b="1" dirty="0">
              <a:solidFill>
                <a:schemeClr val="bg2">
                  <a:lumMod val="75000"/>
                </a:schemeClr>
              </a:solidFill>
              <a:effectLst>
                <a:outerShdw blurRad="38100" dist="38100" dir="2700000" algn="tl">
                  <a:srgbClr val="000000">
                    <a:alpha val="43137"/>
                  </a:srgbClr>
                </a:outerShdw>
              </a:effectLst>
              <a:latin typeface="Bradley Hand ITC" pitchFamily="66" charset="0"/>
            </a:endParaRPr>
          </a:p>
        </p:txBody>
      </p:sp>
    </p:spTree>
    <p:extLst>
      <p:ext uri="{BB962C8B-B14F-4D97-AF65-F5344CB8AC3E}">
        <p14:creationId xmlns:p14="http://schemas.microsoft.com/office/powerpoint/2010/main" val="3567483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Globalement, les jeunes ont une implication positive dans le cadre d’activités de bénévolat.</a:t>
            </a:r>
          </a:p>
          <a:p>
            <a:r>
              <a:rPr lang="fr-FR" b="1" dirty="0" smtClean="0">
                <a:cs typeface="Corbel"/>
              </a:rPr>
              <a:t>57</a:t>
            </a:r>
            <a:r>
              <a:rPr lang="fr-FR" b="1" dirty="0">
                <a:cs typeface="Corbel"/>
              </a:rPr>
              <a:t>% </a:t>
            </a:r>
            <a:r>
              <a:rPr lang="fr-FR" dirty="0">
                <a:cs typeface="Corbel"/>
              </a:rPr>
              <a:t>des répondants font ou ont déjà fait du bénévolat.</a:t>
            </a:r>
          </a:p>
          <a:p>
            <a:r>
              <a:rPr lang="fr-FR" dirty="0">
                <a:cs typeface="Corbel"/>
              </a:rPr>
              <a:t>Il y a un fort lien entre </a:t>
            </a:r>
            <a:r>
              <a:rPr lang="fr-FR" b="1" dirty="0">
                <a:cs typeface="Corbel"/>
              </a:rPr>
              <a:t>l’implication bénévole </a:t>
            </a:r>
            <a:r>
              <a:rPr lang="fr-FR" dirty="0">
                <a:cs typeface="Corbel"/>
              </a:rPr>
              <a:t>des répondants et le fait que les répondants bénévoles ont des </a:t>
            </a:r>
            <a:r>
              <a:rPr lang="fr-FR" b="1" dirty="0">
                <a:cs typeface="Corbel"/>
              </a:rPr>
              <a:t>amis</a:t>
            </a:r>
            <a:r>
              <a:rPr lang="fr-FR" dirty="0">
                <a:cs typeface="Corbel"/>
              </a:rPr>
              <a:t> qui font du bénévolat.</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2375444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Globalement, les jeunes connaissent leur Cité-École.</a:t>
            </a:r>
          </a:p>
          <a:p>
            <a:r>
              <a:rPr lang="fr-FR" b="1" dirty="0" smtClean="0">
                <a:cs typeface="Corbel"/>
              </a:rPr>
              <a:t>Moins du </a:t>
            </a:r>
            <a:r>
              <a:rPr lang="fr-FR" b="1" dirty="0">
                <a:cs typeface="Corbel"/>
              </a:rPr>
              <a:t>quart </a:t>
            </a:r>
            <a:r>
              <a:rPr lang="fr-FR" dirty="0">
                <a:cs typeface="Corbel"/>
              </a:rPr>
              <a:t>des répondants </a:t>
            </a:r>
            <a:r>
              <a:rPr lang="fr-FR" dirty="0" smtClean="0">
                <a:cs typeface="Corbel"/>
              </a:rPr>
              <a:t>(23%) disent </a:t>
            </a:r>
            <a:r>
              <a:rPr lang="fr-FR" dirty="0">
                <a:cs typeface="Corbel"/>
              </a:rPr>
              <a:t>ne pas savoir ce qu’est la Cité-école.</a:t>
            </a:r>
          </a:p>
          <a:p>
            <a:r>
              <a:rPr lang="fr-FR" b="1" dirty="0" smtClean="0"/>
              <a:t>35%</a:t>
            </a:r>
            <a:r>
              <a:rPr lang="fr-FR" dirty="0" smtClean="0"/>
              <a:t> associe la Cité-École à « </a:t>
            </a:r>
            <a:r>
              <a:rPr lang="fr-CA" dirty="0" smtClean="0"/>
              <a:t>Une </a:t>
            </a:r>
            <a:r>
              <a:rPr lang="fr-CA" dirty="0"/>
              <a:t>ville, les villages, les </a:t>
            </a:r>
            <a:r>
              <a:rPr lang="fr-CA" dirty="0" smtClean="0"/>
              <a:t>communautés »</a:t>
            </a:r>
          </a:p>
          <a:p>
            <a:r>
              <a:rPr lang="fr-FR" b="1" dirty="0">
                <a:cs typeface="Corbel"/>
              </a:rPr>
              <a:t>Près de 60%  </a:t>
            </a:r>
            <a:r>
              <a:rPr lang="fr-FR" dirty="0">
                <a:cs typeface="Corbel"/>
              </a:rPr>
              <a:t>des répondants ont identifié des activités liées à la Cité-école.</a:t>
            </a:r>
          </a:p>
          <a:p>
            <a:pPr marL="0" indent="0">
              <a:buNone/>
            </a:pPr>
            <a:endParaRPr lang="fr-CA"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2794506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Globalement, les jeunes veulent réussir (cinquième secondaire).</a:t>
            </a:r>
          </a:p>
          <a:p>
            <a:r>
              <a:rPr lang="fr-FR" dirty="0" smtClean="0">
                <a:cs typeface="Corbel"/>
              </a:rPr>
              <a:t>47 répondants </a:t>
            </a:r>
            <a:r>
              <a:rPr lang="fr-FR" dirty="0">
                <a:cs typeface="Corbel"/>
              </a:rPr>
              <a:t>(20%) ont déjà songé abandonner l’école.</a:t>
            </a:r>
          </a:p>
          <a:p>
            <a:r>
              <a:rPr lang="fr-FR" b="1" dirty="0">
                <a:cs typeface="Corbel"/>
              </a:rPr>
              <a:t>Plus de la moitié </a:t>
            </a:r>
            <a:r>
              <a:rPr lang="fr-FR" dirty="0">
                <a:cs typeface="Corbel"/>
              </a:rPr>
              <a:t>(62%) des répondants qui ont songé à abandonner l’école sont des garçons.</a:t>
            </a:r>
          </a:p>
          <a:p>
            <a:r>
              <a:rPr lang="fr-FR" dirty="0">
                <a:cs typeface="Corbel"/>
              </a:rPr>
              <a:t>Près de </a:t>
            </a:r>
            <a:r>
              <a:rPr lang="fr-FR" b="1" dirty="0">
                <a:cs typeface="Corbel"/>
              </a:rPr>
              <a:t>80%</a:t>
            </a:r>
            <a:r>
              <a:rPr lang="fr-FR" dirty="0">
                <a:cs typeface="Corbel"/>
              </a:rPr>
              <a:t> des répondants de cinquième </a:t>
            </a:r>
            <a:r>
              <a:rPr lang="fr-FR" dirty="0" smtClean="0">
                <a:cs typeface="Corbel"/>
              </a:rPr>
              <a:t>secondaire, et </a:t>
            </a:r>
            <a:r>
              <a:rPr lang="fr-FR" b="1" dirty="0" smtClean="0">
                <a:cs typeface="Corbel"/>
              </a:rPr>
              <a:t>77% </a:t>
            </a:r>
            <a:r>
              <a:rPr lang="fr-FR" dirty="0" smtClean="0">
                <a:cs typeface="Corbel"/>
              </a:rPr>
              <a:t>des troisième et quatrième secondaire, </a:t>
            </a:r>
            <a:r>
              <a:rPr lang="fr-FR" dirty="0">
                <a:cs typeface="Corbel"/>
              </a:rPr>
              <a:t>qui ont la volonté d’obtenir leur diplôme n’ont pas songé à abandonner l’école.</a:t>
            </a:r>
          </a:p>
          <a:p>
            <a:pPr marL="0" indent="0">
              <a:buNone/>
            </a:pPr>
            <a:endParaRPr lang="fr-CA"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319740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Autres facteurs </a:t>
            </a:r>
          </a:p>
          <a:p>
            <a:pPr marL="0" indent="0">
              <a:buNone/>
            </a:pPr>
            <a:r>
              <a:rPr lang="fr-FR" dirty="0" smtClean="0"/>
              <a:t>d’influence sur </a:t>
            </a:r>
          </a:p>
          <a:p>
            <a:pPr marL="0" indent="0">
              <a:buNone/>
            </a:pPr>
            <a:r>
              <a:rPr lang="fr-FR" dirty="0" smtClean="0"/>
              <a:t>la réussite des élèves?</a:t>
            </a:r>
          </a:p>
          <a:p>
            <a:pPr marL="0" indent="0">
              <a:buNone/>
            </a:pPr>
            <a:endParaRPr lang="fr-CA" dirty="0" smtClean="0"/>
          </a:p>
          <a:p>
            <a:pPr marL="0" indent="0">
              <a:buNone/>
            </a:pPr>
            <a:endParaRPr lang="fr-FR" dirty="0" smtClean="0"/>
          </a:p>
          <a:p>
            <a:pPr marL="0" indent="0">
              <a:buNone/>
            </a:pPr>
            <a:endParaRPr lang="fr-FR" dirty="0"/>
          </a:p>
        </p:txBody>
      </p:sp>
      <p:graphicFrame>
        <p:nvGraphicFramePr>
          <p:cNvPr id="4" name="Tableau 3"/>
          <p:cNvGraphicFramePr>
            <a:graphicFrameLocks noGrp="1"/>
          </p:cNvGraphicFramePr>
          <p:nvPr>
            <p:custDataLst>
              <p:tags r:id="rId3"/>
            </p:custDataLst>
            <p:extLst>
              <p:ext uri="{D42A27DB-BD31-4B8C-83A1-F6EECF244321}">
                <p14:modId xmlns:p14="http://schemas.microsoft.com/office/powerpoint/2010/main" val="979305364"/>
              </p:ext>
            </p:extLst>
          </p:nvPr>
        </p:nvGraphicFramePr>
        <p:xfrm>
          <a:off x="3828256" y="2285960"/>
          <a:ext cx="4488160" cy="4023360"/>
        </p:xfrm>
        <a:graphic>
          <a:graphicData uri="http://schemas.openxmlformats.org/drawingml/2006/table">
            <a:tbl>
              <a:tblPr firstRow="1" bandRow="1">
                <a:tableStyleId>{5C22544A-7EE6-4342-B048-85BDC9FD1C3A}</a:tableStyleId>
              </a:tblPr>
              <a:tblGrid>
                <a:gridCol w="3408040"/>
                <a:gridCol w="1080120"/>
              </a:tblGrid>
              <a:tr h="312372">
                <a:tc>
                  <a:txBody>
                    <a:bodyPr/>
                    <a:lstStyle/>
                    <a:p>
                      <a:r>
                        <a:rPr lang="fr-FR" sz="1200" dirty="0" smtClean="0"/>
                        <a:t>Pourcentage des </a:t>
                      </a:r>
                      <a:r>
                        <a:rPr lang="fr-FR" sz="1200" baseline="0" dirty="0" smtClean="0"/>
                        <a:t>répondants n’ayant pas songé à abandonner l’école qui apprécient…</a:t>
                      </a:r>
                      <a:endParaRPr lang="fr-FR" sz="1200" dirty="0"/>
                    </a:p>
                  </a:txBody>
                  <a:tcPr/>
                </a:tc>
                <a:tc>
                  <a:txBody>
                    <a:bodyPr/>
                    <a:lstStyle/>
                    <a:p>
                      <a:r>
                        <a:rPr lang="fr-FR" sz="1200" dirty="0" smtClean="0"/>
                        <a:t>% de répondants</a:t>
                      </a:r>
                      <a:endParaRPr lang="fr-FR" sz="1200" dirty="0"/>
                    </a:p>
                  </a:txBody>
                  <a:tcPr/>
                </a:tc>
              </a:tr>
              <a:tr h="253368">
                <a:tc>
                  <a:txBody>
                    <a:bodyPr/>
                    <a:lstStyle/>
                    <a:p>
                      <a:r>
                        <a:rPr lang="fr-FR" sz="1200" dirty="0" smtClean="0"/>
                        <a:t>Leurs</a:t>
                      </a:r>
                      <a:r>
                        <a:rPr lang="fr-FR" sz="1200" baseline="0" dirty="0" smtClean="0"/>
                        <a:t> professeurs</a:t>
                      </a:r>
                    </a:p>
                  </a:txBody>
                  <a:tcPr/>
                </a:tc>
                <a:tc>
                  <a:txBody>
                    <a:bodyPr/>
                    <a:lstStyle/>
                    <a:p>
                      <a:r>
                        <a:rPr lang="fr-FR" sz="1200" dirty="0" smtClean="0"/>
                        <a:t>91</a:t>
                      </a:r>
                      <a:endParaRPr lang="fr-FR" sz="1200" dirty="0"/>
                    </a:p>
                  </a:txBody>
                  <a:tcPr/>
                </a:tc>
              </a:tr>
              <a:tr h="253368">
                <a:tc>
                  <a:txBody>
                    <a:bodyPr/>
                    <a:lstStyle/>
                    <a:p>
                      <a:r>
                        <a:rPr lang="fr-FR" sz="1200" dirty="0" smtClean="0"/>
                        <a:t>Les activités organisées dans leur école</a:t>
                      </a:r>
                      <a:endParaRPr lang="fr-FR" sz="1200" dirty="0"/>
                    </a:p>
                  </a:txBody>
                  <a:tcPr/>
                </a:tc>
                <a:tc>
                  <a:txBody>
                    <a:bodyPr/>
                    <a:lstStyle/>
                    <a:p>
                      <a:r>
                        <a:rPr lang="fr-FR" sz="1200" dirty="0" smtClean="0">
                          <a:solidFill>
                            <a:srgbClr val="000000"/>
                          </a:solidFill>
                        </a:rPr>
                        <a:t>85</a:t>
                      </a:r>
                      <a:endParaRPr lang="fr-FR" sz="1200" dirty="0">
                        <a:solidFill>
                          <a:srgbClr val="000000"/>
                        </a:solidFill>
                      </a:endParaRPr>
                    </a:p>
                  </a:txBody>
                  <a:tcPr/>
                </a:tc>
              </a:tr>
              <a:tr h="253368">
                <a:tc>
                  <a:txBody>
                    <a:bodyPr/>
                    <a:lstStyle/>
                    <a:p>
                      <a:r>
                        <a:rPr lang="fr-FR" sz="1200" dirty="0" smtClean="0"/>
                        <a:t>La direction</a:t>
                      </a:r>
                      <a:endParaRPr lang="fr-FR" sz="1200" dirty="0"/>
                    </a:p>
                  </a:txBody>
                  <a:tcPr/>
                </a:tc>
                <a:tc>
                  <a:txBody>
                    <a:bodyPr/>
                    <a:lstStyle/>
                    <a:p>
                      <a:r>
                        <a:rPr lang="fr-FR" sz="1200" dirty="0" smtClean="0">
                          <a:solidFill>
                            <a:srgbClr val="000000"/>
                          </a:solidFill>
                        </a:rPr>
                        <a:t>85</a:t>
                      </a:r>
                      <a:endParaRPr lang="fr-FR" sz="1200" dirty="0">
                        <a:solidFill>
                          <a:srgbClr val="000000"/>
                        </a:solidFill>
                      </a:endParaRPr>
                    </a:p>
                  </a:txBody>
                  <a:tcPr/>
                </a:tc>
              </a:tr>
              <a:tr h="253368">
                <a:tc>
                  <a:txBody>
                    <a:bodyPr/>
                    <a:lstStyle/>
                    <a:p>
                      <a:r>
                        <a:rPr lang="fr-FR" sz="1200" dirty="0" smtClean="0"/>
                        <a:t>Les activités</a:t>
                      </a:r>
                      <a:r>
                        <a:rPr lang="fr-FR" sz="1200" baseline="0" dirty="0" smtClean="0"/>
                        <a:t> parascolaires</a:t>
                      </a:r>
                      <a:endParaRPr lang="fr-FR" sz="1200" dirty="0"/>
                    </a:p>
                  </a:txBody>
                  <a:tcPr/>
                </a:tc>
                <a:tc>
                  <a:txBody>
                    <a:bodyPr/>
                    <a:lstStyle/>
                    <a:p>
                      <a:r>
                        <a:rPr lang="fr-FR" sz="1200" dirty="0" smtClean="0">
                          <a:solidFill>
                            <a:srgbClr val="000000"/>
                          </a:solidFill>
                        </a:rPr>
                        <a:t>81</a:t>
                      </a:r>
                      <a:endParaRPr lang="fr-FR" sz="1200" dirty="0">
                        <a:solidFill>
                          <a:srgbClr val="000000"/>
                        </a:solidFill>
                      </a:endParaRPr>
                    </a:p>
                  </a:txBody>
                  <a:tcPr/>
                </a:tc>
              </a:tr>
              <a:tr h="253368">
                <a:tc>
                  <a:txBody>
                    <a:bodyPr/>
                    <a:lstStyle/>
                    <a:p>
                      <a:r>
                        <a:rPr lang="fr-FR" sz="1200" dirty="0" smtClean="0"/>
                        <a:t>Le projet Cité-école</a:t>
                      </a:r>
                      <a:endParaRPr lang="fr-FR" sz="1200" dirty="0"/>
                    </a:p>
                  </a:txBody>
                  <a:tcPr/>
                </a:tc>
                <a:tc>
                  <a:txBody>
                    <a:bodyPr/>
                    <a:lstStyle/>
                    <a:p>
                      <a:r>
                        <a:rPr lang="fr-FR" sz="1200" dirty="0" smtClean="0">
                          <a:solidFill>
                            <a:srgbClr val="000000"/>
                          </a:solidFill>
                        </a:rPr>
                        <a:t>78</a:t>
                      </a:r>
                      <a:endParaRPr lang="fr-FR" sz="1200" dirty="0">
                        <a:solidFill>
                          <a:srgbClr val="000000"/>
                        </a:solidFill>
                      </a:endParaRPr>
                    </a:p>
                  </a:txBody>
                  <a:tcPr/>
                </a:tc>
              </a:tr>
              <a:tr h="253368">
                <a:tc>
                  <a:txBody>
                    <a:bodyPr/>
                    <a:lstStyle/>
                    <a:p>
                      <a:r>
                        <a:rPr lang="fr-FR" sz="1200" dirty="0" smtClean="0"/>
                        <a:t>Les locaux</a:t>
                      </a:r>
                      <a:r>
                        <a:rPr lang="fr-FR" sz="1200" baseline="0" dirty="0" smtClean="0"/>
                        <a:t> de loisirs</a:t>
                      </a:r>
                      <a:endParaRPr lang="fr-FR" sz="1200" dirty="0"/>
                    </a:p>
                  </a:txBody>
                  <a:tcPr/>
                </a:tc>
                <a:tc>
                  <a:txBody>
                    <a:bodyPr/>
                    <a:lstStyle/>
                    <a:p>
                      <a:r>
                        <a:rPr lang="fr-FR" sz="1200" dirty="0" smtClean="0">
                          <a:solidFill>
                            <a:srgbClr val="000000"/>
                          </a:solidFill>
                        </a:rPr>
                        <a:t>75</a:t>
                      </a:r>
                      <a:endParaRPr lang="fr-FR" sz="1200" dirty="0">
                        <a:solidFill>
                          <a:srgbClr val="000000"/>
                        </a:solidFill>
                      </a:endParaRPr>
                    </a:p>
                  </a:txBody>
                  <a:tcPr/>
                </a:tc>
              </a:tr>
              <a:tr h="25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Les activités du midi</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75</a:t>
                      </a:r>
                    </a:p>
                  </a:txBody>
                  <a:tcPr/>
                </a:tc>
              </a:tr>
              <a:tr h="25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Les</a:t>
                      </a:r>
                      <a:r>
                        <a:rPr lang="fr-FR" sz="1200" baseline="0" dirty="0" smtClean="0"/>
                        <a:t> locaux thématiques</a:t>
                      </a:r>
                      <a:endParaRPr lang="fr-FR"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74</a:t>
                      </a:r>
                    </a:p>
                  </a:txBody>
                  <a:tcPr/>
                </a:tc>
              </a:tr>
              <a:tr h="25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L’ambiance de leur</a:t>
                      </a:r>
                      <a:r>
                        <a:rPr lang="fr-FR" sz="1200" baseline="0" dirty="0" smtClean="0"/>
                        <a:t> école</a:t>
                      </a:r>
                      <a:endParaRPr lang="fr-FR"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74</a:t>
                      </a:r>
                    </a:p>
                  </a:txBody>
                  <a:tcPr/>
                </a:tc>
              </a:tr>
              <a:tr h="25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Le dynamisme</a:t>
                      </a:r>
                      <a:r>
                        <a:rPr lang="fr-FR" sz="1200" baseline="0" dirty="0" smtClean="0"/>
                        <a:t> de leur école</a:t>
                      </a:r>
                      <a:endParaRPr lang="fr-FR"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73</a:t>
                      </a:r>
                    </a:p>
                  </a:txBody>
                  <a:tcPr/>
                </a:tc>
              </a:tr>
              <a:tr h="25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Les locaux de cours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73</a:t>
                      </a:r>
                    </a:p>
                  </a:txBody>
                  <a:tcPr/>
                </a:tc>
              </a:tr>
              <a:tr h="253368">
                <a:tc>
                  <a:txBody>
                    <a:bodyPr/>
                    <a:lstStyle/>
                    <a:p>
                      <a:r>
                        <a:rPr lang="fr-FR" sz="1200" dirty="0" smtClean="0"/>
                        <a:t>Le contenu de</a:t>
                      </a:r>
                      <a:r>
                        <a:rPr lang="fr-FR" sz="1200" baseline="0" dirty="0" smtClean="0"/>
                        <a:t> leurs cours</a:t>
                      </a:r>
                      <a:endParaRPr lang="fr-FR" sz="1200" dirty="0"/>
                    </a:p>
                  </a:txBody>
                  <a:tcPr/>
                </a:tc>
                <a:tc>
                  <a:txBody>
                    <a:bodyPr/>
                    <a:lstStyle/>
                    <a:p>
                      <a:r>
                        <a:rPr lang="fr-FR" sz="1200" dirty="0" smtClean="0">
                          <a:solidFill>
                            <a:schemeClr val="tx1"/>
                          </a:solidFill>
                        </a:rPr>
                        <a:t>71</a:t>
                      </a:r>
                      <a:endParaRPr lang="fr-FR" sz="1200" dirty="0">
                        <a:solidFill>
                          <a:schemeClr val="tx1"/>
                        </a:solidFill>
                      </a:endParaRPr>
                    </a:p>
                  </a:txBody>
                  <a:tcPr/>
                </a:tc>
              </a:tr>
              <a:tr h="253368">
                <a:tc>
                  <a:txBody>
                    <a:bodyPr/>
                    <a:lstStyle/>
                    <a:p>
                      <a:r>
                        <a:rPr lang="fr-FR" sz="1200" dirty="0" smtClean="0"/>
                        <a:t>Le code de vie</a:t>
                      </a:r>
                      <a:endParaRPr lang="fr-FR" sz="1200" dirty="0"/>
                    </a:p>
                  </a:txBody>
                  <a:tcPr/>
                </a:tc>
                <a:tc>
                  <a:txBody>
                    <a:bodyPr/>
                    <a:lstStyle/>
                    <a:p>
                      <a:r>
                        <a:rPr lang="fr-FR" sz="1200" dirty="0" smtClean="0">
                          <a:solidFill>
                            <a:srgbClr val="000000"/>
                          </a:solidFill>
                        </a:rPr>
                        <a:t>55</a:t>
                      </a:r>
                      <a:endParaRPr lang="fr-FR" sz="1200" dirty="0">
                        <a:solidFill>
                          <a:srgbClr val="000000"/>
                        </a:solidFill>
                      </a:endParaRPr>
                    </a:p>
                  </a:txBody>
                  <a:tcPr/>
                </a:tc>
              </a:tr>
            </a:tbl>
          </a:graphicData>
        </a:graphic>
      </p:graphicFrame>
    </p:spTree>
    <p:extLst>
      <p:ext uri="{BB962C8B-B14F-4D97-AF65-F5344CB8AC3E}">
        <p14:creationId xmlns:p14="http://schemas.microsoft.com/office/powerpoint/2010/main" val="3358656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600" dirty="0" smtClean="0"/>
              <a:t>La perception de la communauté</a:t>
            </a:r>
            <a:endParaRPr lang="fr-CA" sz="6600" dirty="0"/>
          </a:p>
        </p:txBody>
      </p:sp>
      <p:sp>
        <p:nvSpPr>
          <p:cNvPr id="3" name="Espace réservé du texte 2"/>
          <p:cNvSpPr>
            <a:spLocks noGrp="1"/>
          </p:cNvSpPr>
          <p:nvPr>
            <p:ph type="body" idx="1"/>
            <p:custDataLst>
              <p:tags r:id="rId2"/>
            </p:custDataLst>
          </p:nvPr>
        </p:nvSpPr>
        <p:spPr/>
        <p:txBody>
          <a:bodyPr>
            <a:noAutofit/>
          </a:bodyPr>
          <a:lstStyle/>
          <a:p>
            <a:r>
              <a:rPr lang="fr-CA" sz="3600" dirty="0" smtClean="0">
                <a:solidFill>
                  <a:schemeClr val="tx2">
                    <a:lumMod val="75000"/>
                  </a:schemeClr>
                </a:solidFill>
              </a:rPr>
              <a:t>Des résultats préliminaires</a:t>
            </a:r>
            <a:endParaRPr lang="fr-CA" sz="3600" dirty="0">
              <a:solidFill>
                <a:schemeClr val="tx2">
                  <a:lumMod val="75000"/>
                </a:schemeClr>
              </a:solidFill>
            </a:endParaRPr>
          </a:p>
        </p:txBody>
      </p:sp>
    </p:spTree>
    <p:extLst>
      <p:ext uri="{BB962C8B-B14F-4D97-AF65-F5344CB8AC3E}">
        <p14:creationId xmlns:p14="http://schemas.microsoft.com/office/powerpoint/2010/main" val="3093917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229600" cy="4997152"/>
          </a:xfrm>
        </p:spPr>
        <p:txBody>
          <a:bodyPr/>
          <a:lstStyle/>
          <a:p>
            <a:pPr marL="0" indent="0">
              <a:buNone/>
            </a:pPr>
            <a:r>
              <a:rPr lang="fr-CA" b="1" u="sng" dirty="0" smtClean="0"/>
              <a:t>La perception de la communauté</a:t>
            </a:r>
          </a:p>
          <a:p>
            <a:pPr marL="0" indent="0">
              <a:buNone/>
            </a:pPr>
            <a:r>
              <a:rPr lang="fr-CA" dirty="0" smtClean="0"/>
              <a:t>Cinq ateliers de discussion avec les réseaux locaux (regroupés) : parents, élèves, enseignants, direction d’école, employeurs.</a:t>
            </a:r>
          </a:p>
          <a:p>
            <a:r>
              <a:rPr lang="fr-CA" dirty="0" smtClean="0"/>
              <a:t>Le rôle des réseaux;</a:t>
            </a:r>
          </a:p>
          <a:p>
            <a:r>
              <a:rPr lang="fr-CA" dirty="0" smtClean="0"/>
              <a:t>Les jeunes dans la communauté;</a:t>
            </a:r>
          </a:p>
          <a:p>
            <a:r>
              <a:rPr lang="fr-CA" dirty="0" smtClean="0"/>
              <a:t>La persévérance scolaire.</a:t>
            </a:r>
          </a:p>
          <a:p>
            <a:pPr marL="0" indent="0">
              <a:buNone/>
            </a:pPr>
            <a:r>
              <a:rPr lang="fr-CA" dirty="0" smtClean="0"/>
              <a:t>Une demi-journée de réflexion : élus et organismes</a:t>
            </a:r>
          </a:p>
          <a:p>
            <a:r>
              <a:rPr lang="fr-CA" dirty="0"/>
              <a:t>Les jeunes dans la </a:t>
            </a:r>
            <a:r>
              <a:rPr lang="fr-CA" dirty="0" smtClean="0"/>
              <a:t>communauté;</a:t>
            </a:r>
            <a:endParaRPr lang="fr-CA" dirty="0"/>
          </a:p>
          <a:p>
            <a:r>
              <a:rPr lang="fr-CA" dirty="0"/>
              <a:t>La persévérance </a:t>
            </a:r>
            <a:r>
              <a:rPr lang="fr-CA" dirty="0" smtClean="0"/>
              <a:t>scolaire.</a:t>
            </a:r>
            <a:endParaRPr lang="fr-CA" dirty="0"/>
          </a:p>
          <a:p>
            <a:pPr marL="0" indent="0">
              <a:buNone/>
            </a:pPr>
            <a:endParaRPr lang="fr-CA" b="1" dirty="0" smtClean="0"/>
          </a:p>
        </p:txBody>
      </p:sp>
    </p:spTree>
    <p:extLst>
      <p:ext uri="{BB962C8B-B14F-4D97-AF65-F5344CB8AC3E}">
        <p14:creationId xmlns:p14="http://schemas.microsoft.com/office/powerpoint/2010/main" val="4013853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lstStyle/>
          <a:p>
            <a:pPr marL="0" indent="0">
              <a:buNone/>
            </a:pPr>
            <a:r>
              <a:rPr lang="fr-CA" b="1" u="sng" dirty="0" smtClean="0"/>
              <a:t>La perception de la communauté</a:t>
            </a:r>
            <a:r>
              <a:rPr lang="fr-CA" b="1" dirty="0"/>
              <a:t>: </a:t>
            </a:r>
            <a:r>
              <a:rPr lang="fr-CA" b="1" dirty="0" smtClean="0">
                <a:solidFill>
                  <a:schemeClr val="accent1"/>
                </a:solidFill>
              </a:rPr>
              <a:t>la </a:t>
            </a:r>
            <a:r>
              <a:rPr lang="fr-CA" b="1" dirty="0">
                <a:solidFill>
                  <a:schemeClr val="accent1"/>
                </a:solidFill>
              </a:rPr>
              <a:t>Cité-École</a:t>
            </a:r>
          </a:p>
          <a:p>
            <a:r>
              <a:rPr lang="fr-CA" dirty="0" smtClean="0"/>
              <a:t>De façon générale, la Cité-École est </a:t>
            </a:r>
            <a:r>
              <a:rPr lang="fr-CA" b="1" dirty="0" smtClean="0"/>
              <a:t>connue</a:t>
            </a:r>
            <a:r>
              <a:rPr lang="fr-CA" dirty="0" smtClean="0"/>
              <a:t> des participants, ils peuvent la décrire dans leurs mots.</a:t>
            </a:r>
          </a:p>
          <a:p>
            <a:r>
              <a:rPr lang="fr-CA" dirty="0" smtClean="0"/>
              <a:t>Ils associent ce projet à l’</a:t>
            </a:r>
            <a:r>
              <a:rPr lang="fr-CA" b="1" dirty="0" smtClean="0"/>
              <a:t>ouverture</a:t>
            </a:r>
            <a:r>
              <a:rPr lang="fr-CA" dirty="0" smtClean="0"/>
              <a:t>, au rayonnement et à l’attractivité de la communauté.</a:t>
            </a:r>
          </a:p>
          <a:p>
            <a:r>
              <a:rPr lang="fr-CA" dirty="0" smtClean="0"/>
              <a:t>Les participants s’informent à l’aide des </a:t>
            </a:r>
            <a:r>
              <a:rPr lang="fr-CA" b="1" dirty="0" smtClean="0"/>
              <a:t>journaux locaux </a:t>
            </a:r>
            <a:r>
              <a:rPr lang="fr-CA" dirty="0" smtClean="0"/>
              <a:t>et, dans une moindre mesure, au moyen du site Internet de l’école.</a:t>
            </a:r>
          </a:p>
          <a:p>
            <a:r>
              <a:rPr lang="fr-CA" dirty="0" smtClean="0"/>
              <a:t>Le défi serait de la </a:t>
            </a:r>
            <a:r>
              <a:rPr lang="fr-CA" b="1" dirty="0" smtClean="0"/>
              <a:t>faire connaître </a:t>
            </a:r>
            <a:r>
              <a:rPr lang="fr-CA" dirty="0" smtClean="0"/>
              <a:t>davantage, de même que ses retombées positives.</a:t>
            </a:r>
          </a:p>
          <a:p>
            <a:pPr marL="0" indent="0">
              <a:buNone/>
            </a:pPr>
            <a:endParaRPr lang="fr-CA" b="1" dirty="0" smtClean="0"/>
          </a:p>
        </p:txBody>
      </p:sp>
    </p:spTree>
    <p:extLst>
      <p:ext uri="{BB962C8B-B14F-4D97-AF65-F5344CB8AC3E}">
        <p14:creationId xmlns:p14="http://schemas.microsoft.com/office/powerpoint/2010/main" val="1238843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67544" y="1556792"/>
            <a:ext cx="8229600" cy="4525963"/>
          </a:xfrm>
        </p:spPr>
        <p:txBody>
          <a:bodyPr>
            <a:normAutofit/>
          </a:bodyPr>
          <a:lstStyle/>
          <a:p>
            <a:pPr marL="0" indent="0">
              <a:buNone/>
            </a:pPr>
            <a:r>
              <a:rPr lang="fr-CA" b="1" u="sng" dirty="0" smtClean="0"/>
              <a:t>La perception de la communauté</a:t>
            </a:r>
            <a:r>
              <a:rPr lang="fr-CA" b="1" dirty="0"/>
              <a:t>: </a:t>
            </a:r>
            <a:r>
              <a:rPr lang="fr-CA" b="1" dirty="0" smtClean="0">
                <a:solidFill>
                  <a:schemeClr val="accent1"/>
                </a:solidFill>
              </a:rPr>
              <a:t>la </a:t>
            </a:r>
            <a:r>
              <a:rPr lang="fr-CA" b="1" dirty="0">
                <a:solidFill>
                  <a:schemeClr val="accent1"/>
                </a:solidFill>
              </a:rPr>
              <a:t>Cité-École</a:t>
            </a:r>
          </a:p>
          <a:p>
            <a:pPr marL="0" indent="0">
              <a:buNone/>
            </a:pPr>
            <a:r>
              <a:rPr lang="fr-CA" i="1" dirty="0" smtClean="0"/>
              <a:t>"</a:t>
            </a:r>
            <a:r>
              <a:rPr lang="fr-CA" i="1" dirty="0"/>
              <a:t>Les jeunes ont constamment des demandes et [...] le modèle scolaire de la Cité-école permet justement de leur apprendre à structurer les demandes [...]. Ils apprennent qu’il doit y avoir un respect des délais, des étapes, des réponses…On les structure davantage ce qui fait en sorte qu’on voit moins de frustration des jeunes. On entend moins les jeunes chialer que leur projet est refusé</a:t>
            </a:r>
            <a:r>
              <a:rPr lang="fr-CA" i="1" dirty="0" smtClean="0"/>
              <a:t>.[…] </a:t>
            </a:r>
            <a:r>
              <a:rPr lang="fr-CA" i="1" dirty="0"/>
              <a:t>on les responsabilise et on les allume sur les conséquences". </a:t>
            </a:r>
            <a:endParaRPr lang="fr-CA" i="1" dirty="0" smtClean="0"/>
          </a:p>
          <a:p>
            <a:pPr marL="0" indent="0">
              <a:buNone/>
            </a:pPr>
            <a:r>
              <a:rPr lang="fr-CA" b="1" dirty="0"/>
              <a:t> </a:t>
            </a:r>
            <a:endParaRPr lang="fr-CA" b="1" dirty="0" smtClean="0"/>
          </a:p>
        </p:txBody>
      </p:sp>
    </p:spTree>
    <p:extLst>
      <p:ext uri="{BB962C8B-B14F-4D97-AF65-F5344CB8AC3E}">
        <p14:creationId xmlns:p14="http://schemas.microsoft.com/office/powerpoint/2010/main" val="2185642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67544" y="1556792"/>
            <a:ext cx="8229600" cy="4525963"/>
          </a:xfrm>
        </p:spPr>
        <p:txBody>
          <a:bodyPr>
            <a:normAutofit/>
          </a:bodyPr>
          <a:lstStyle/>
          <a:p>
            <a:pPr marL="0" indent="0">
              <a:buNone/>
            </a:pPr>
            <a:r>
              <a:rPr lang="fr-CA" b="1" u="sng" dirty="0" smtClean="0"/>
              <a:t>La perception de la communauté</a:t>
            </a:r>
            <a:r>
              <a:rPr lang="fr-CA" b="1" dirty="0"/>
              <a:t>: </a:t>
            </a:r>
            <a:r>
              <a:rPr lang="fr-CA" b="1" dirty="0" smtClean="0">
                <a:solidFill>
                  <a:schemeClr val="accent1"/>
                </a:solidFill>
              </a:rPr>
              <a:t>la </a:t>
            </a:r>
            <a:r>
              <a:rPr lang="fr-CA" b="1" dirty="0">
                <a:solidFill>
                  <a:schemeClr val="accent1"/>
                </a:solidFill>
              </a:rPr>
              <a:t>Cité-École</a:t>
            </a:r>
          </a:p>
          <a:p>
            <a:pPr marL="0" indent="0">
              <a:buNone/>
            </a:pPr>
            <a:r>
              <a:rPr lang="fr-CA" dirty="0" smtClean="0"/>
              <a:t> </a:t>
            </a:r>
            <a:r>
              <a:rPr lang="fr-CA" i="1" dirty="0"/>
              <a:t>« Le projet Cité-école a réussi à convaincre 13 municipalités à embarquer dans le projet des bourses </a:t>
            </a:r>
            <a:r>
              <a:rPr lang="fr-CA" i="1" dirty="0" smtClean="0"/>
              <a:t>d’études </a:t>
            </a:r>
            <a:r>
              <a:rPr lang="fr-CA" i="1" dirty="0"/>
              <a:t>: ce n’est pas rien. Il y a des jeunes et des parents qui disent que sans tout cela, leur jeune aurait décroché. C’est un regroupement d’éléments, comme la remise des bulletins </a:t>
            </a:r>
            <a:r>
              <a:rPr lang="fr-CA" i="1" dirty="0" smtClean="0"/>
              <a:t>[...]. </a:t>
            </a:r>
            <a:r>
              <a:rPr lang="fr-CA" i="1" dirty="0"/>
              <a:t>En voyant cela, les parents voient que l’école fait des efforts pour que les élèves réussissent. Toutes ces petites choses du projet Cité-école </a:t>
            </a:r>
            <a:r>
              <a:rPr lang="fr-CA" i="1" dirty="0" smtClean="0"/>
              <a:t>font </a:t>
            </a:r>
            <a:r>
              <a:rPr lang="fr-CA" i="1" dirty="0"/>
              <a:t>que les résultats sont là. Moins de décrochage, plus d’intérêt. »</a:t>
            </a:r>
            <a:endParaRPr lang="fr-CA" i="1" dirty="0" smtClean="0"/>
          </a:p>
        </p:txBody>
      </p:sp>
    </p:spTree>
    <p:extLst>
      <p:ext uri="{BB962C8B-B14F-4D97-AF65-F5344CB8AC3E}">
        <p14:creationId xmlns:p14="http://schemas.microsoft.com/office/powerpoint/2010/main" val="2608624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lstStyle/>
          <a:p>
            <a:pPr marL="0" indent="0">
              <a:buNone/>
            </a:pPr>
            <a:r>
              <a:rPr lang="fr-CA" b="1" u="sng" dirty="0" smtClean="0"/>
              <a:t>La perception de la communauté</a:t>
            </a:r>
            <a:r>
              <a:rPr lang="fr-CA" b="1" dirty="0"/>
              <a:t>: </a:t>
            </a:r>
            <a:r>
              <a:rPr lang="fr-CA" b="1" dirty="0" smtClean="0">
                <a:solidFill>
                  <a:schemeClr val="accent1"/>
                </a:solidFill>
              </a:rPr>
              <a:t>la réussite</a:t>
            </a:r>
            <a:endParaRPr lang="fr-CA" b="1" dirty="0">
              <a:solidFill>
                <a:schemeClr val="accent1"/>
              </a:solidFill>
            </a:endParaRPr>
          </a:p>
          <a:p>
            <a:r>
              <a:rPr lang="fr-CA" dirty="0" smtClean="0"/>
              <a:t>De façon générale, la perception est à l’effet que la réussite des jeunes est </a:t>
            </a:r>
            <a:r>
              <a:rPr lang="fr-CA" b="1" dirty="0" smtClean="0"/>
              <a:t>importante</a:t>
            </a:r>
            <a:r>
              <a:rPr lang="fr-CA" dirty="0" smtClean="0"/>
              <a:t>, qu’elle est valorisée par la communauté et que </a:t>
            </a:r>
            <a:r>
              <a:rPr lang="fr-CA" b="1" dirty="0" smtClean="0"/>
              <a:t>les jeunes terminent </a:t>
            </a:r>
            <a:r>
              <a:rPr lang="fr-CA" dirty="0" smtClean="0"/>
              <a:t>leur secondaire.</a:t>
            </a:r>
          </a:p>
          <a:p>
            <a:r>
              <a:rPr lang="fr-CA" dirty="0" smtClean="0"/>
              <a:t>La réussite est maintenant </a:t>
            </a:r>
            <a:r>
              <a:rPr lang="fr-CA" b="1" dirty="0" smtClean="0"/>
              <a:t>centrale</a:t>
            </a:r>
            <a:r>
              <a:rPr lang="fr-CA" dirty="0" smtClean="0"/>
              <a:t> à la vie de la communauté, même si certains commentaires sont parfois encore entendus…</a:t>
            </a:r>
          </a:p>
          <a:p>
            <a:pPr marL="0" indent="0">
              <a:buNone/>
            </a:pPr>
            <a:endParaRPr lang="fr-CA" b="1" dirty="0" smtClean="0"/>
          </a:p>
        </p:txBody>
      </p:sp>
    </p:spTree>
    <p:extLst>
      <p:ext uri="{BB962C8B-B14F-4D97-AF65-F5344CB8AC3E}">
        <p14:creationId xmlns:p14="http://schemas.microsoft.com/office/powerpoint/2010/main" val="3121949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La Cité-École</a:t>
            </a:r>
            <a:endParaRPr lang="fr-CA" dirty="0"/>
          </a:p>
        </p:txBody>
      </p:sp>
      <p:sp>
        <p:nvSpPr>
          <p:cNvPr id="2" name="Espace réservé du contenu 1"/>
          <p:cNvSpPr>
            <a:spLocks noGrp="1"/>
          </p:cNvSpPr>
          <p:nvPr>
            <p:ph idx="1"/>
            <p:custDataLst>
              <p:tags r:id="rId2"/>
            </p:custDataLst>
          </p:nvPr>
        </p:nvSpPr>
        <p:spPr/>
        <p:txBody>
          <a:bodyPr/>
          <a:lstStyle/>
          <a:p>
            <a:pPr marL="0" indent="0">
              <a:buNone/>
            </a:pPr>
            <a:r>
              <a:rPr lang="fr-CA" b="1" u="sng" dirty="0" smtClean="0"/>
              <a:t>Plan de présentation:</a:t>
            </a:r>
          </a:p>
          <a:p>
            <a:r>
              <a:rPr lang="fr-CA" dirty="0" smtClean="0"/>
              <a:t>Un projet d’évaluation</a:t>
            </a:r>
          </a:p>
          <a:p>
            <a:r>
              <a:rPr lang="fr-CA" dirty="0"/>
              <a:t>Des résultats préliminaires:</a:t>
            </a:r>
          </a:p>
          <a:p>
            <a:pPr lvl="1"/>
            <a:r>
              <a:rPr lang="fr-CA" dirty="0" smtClean="0"/>
              <a:t>La perception des </a:t>
            </a:r>
            <a:r>
              <a:rPr lang="fr-CA" dirty="0"/>
              <a:t>jeunes</a:t>
            </a:r>
          </a:p>
          <a:p>
            <a:pPr lvl="1"/>
            <a:r>
              <a:rPr lang="fr-CA" dirty="0" smtClean="0"/>
              <a:t>La perception </a:t>
            </a:r>
            <a:r>
              <a:rPr lang="fr-CA" dirty="0"/>
              <a:t>de la communauté</a:t>
            </a:r>
          </a:p>
          <a:p>
            <a:pPr lvl="1"/>
            <a:r>
              <a:rPr lang="fr-CA" dirty="0" smtClean="0"/>
              <a:t>La perception </a:t>
            </a:r>
            <a:r>
              <a:rPr lang="fr-CA" dirty="0"/>
              <a:t>de </a:t>
            </a:r>
            <a:r>
              <a:rPr lang="fr-CA" dirty="0" smtClean="0"/>
              <a:t>l’école</a:t>
            </a:r>
          </a:p>
          <a:p>
            <a:r>
              <a:rPr lang="fr-CA" dirty="0" smtClean="0"/>
              <a:t>Un projet qui évolue</a:t>
            </a:r>
          </a:p>
          <a:p>
            <a:r>
              <a:rPr lang="fr-CA" dirty="0" smtClean="0"/>
              <a:t>Les ingrédients de </a:t>
            </a:r>
            <a:r>
              <a:rPr lang="fr-CA" i="1" dirty="0" smtClean="0">
                <a:effectLst>
                  <a:outerShdw blurRad="38100" dist="38100" dir="2700000" algn="tl">
                    <a:srgbClr val="000000">
                      <a:alpha val="43137"/>
                    </a:srgbClr>
                  </a:outerShdw>
                </a:effectLst>
              </a:rPr>
              <a:t>« cette » </a:t>
            </a:r>
            <a:r>
              <a:rPr lang="fr-CA" dirty="0" smtClean="0"/>
              <a:t>recette</a:t>
            </a:r>
          </a:p>
        </p:txBody>
      </p:sp>
    </p:spTree>
    <p:extLst>
      <p:ext uri="{BB962C8B-B14F-4D97-AF65-F5344CB8AC3E}">
        <p14:creationId xmlns:p14="http://schemas.microsoft.com/office/powerpoint/2010/main" val="385775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la réussite</a:t>
            </a:r>
          </a:p>
          <a:p>
            <a:pPr marL="0" indent="0">
              <a:buNone/>
            </a:pPr>
            <a:r>
              <a:rPr lang="fr-CA" i="1" dirty="0" smtClean="0"/>
              <a:t>« </a:t>
            </a:r>
            <a:r>
              <a:rPr lang="fr-CA" i="1" dirty="0"/>
              <a:t>Nous sommes tous </a:t>
            </a:r>
            <a:r>
              <a:rPr lang="fr-CA" i="1" dirty="0" smtClean="0"/>
              <a:t>fiers </a:t>
            </a:r>
            <a:r>
              <a:rPr lang="fr-CA" i="1" dirty="0"/>
              <a:t>quand un jeune reçoit son diplôme. Il y a les méritas, les bourses et les journaux, c’est beaucoup pour un jeune de voir que ses profs et son milieu s’intéressent à lui </a:t>
            </a:r>
            <a:r>
              <a:rPr lang="fr-CA" i="1" dirty="0" smtClean="0"/>
              <a:t>».</a:t>
            </a:r>
          </a:p>
          <a:p>
            <a:pPr marL="0" indent="0">
              <a:buNone/>
            </a:pPr>
            <a:r>
              <a:rPr lang="fr-CA" i="1" dirty="0"/>
              <a:t> « </a:t>
            </a:r>
            <a:r>
              <a:rPr lang="fr-CA" i="1" dirty="0" smtClean="0"/>
              <a:t>Si </a:t>
            </a:r>
            <a:r>
              <a:rPr lang="fr-CA" i="1" dirty="0"/>
              <a:t>nos parents nous disent que l’école est importante, c’est mieux que des parents qui disent que c’est pas grave de lâcher l’école </a:t>
            </a:r>
            <a:r>
              <a:rPr lang="fr-CA" i="1" dirty="0" smtClean="0"/>
              <a:t>».</a:t>
            </a:r>
          </a:p>
          <a:p>
            <a:pPr marL="0" indent="0">
              <a:buNone/>
            </a:pPr>
            <a:r>
              <a:rPr lang="fr-CA" b="1" dirty="0"/>
              <a:t> </a:t>
            </a:r>
            <a:endParaRPr lang="fr-CA" b="1" dirty="0" smtClean="0"/>
          </a:p>
        </p:txBody>
      </p:sp>
    </p:spTree>
    <p:extLst>
      <p:ext uri="{BB962C8B-B14F-4D97-AF65-F5344CB8AC3E}">
        <p14:creationId xmlns:p14="http://schemas.microsoft.com/office/powerpoint/2010/main" val="4123016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la réussite</a:t>
            </a:r>
          </a:p>
          <a:p>
            <a:pPr marL="0" indent="0">
              <a:buNone/>
            </a:pPr>
            <a:r>
              <a:rPr lang="fr-CA" i="1" dirty="0" smtClean="0"/>
              <a:t> </a:t>
            </a:r>
            <a:r>
              <a:rPr lang="fr-CA" i="1" dirty="0"/>
              <a:t>« on a une responsabilité envers les étudiants, on doit les encourager. Les employeurs ont un rôle à jouer dans la réussite scolaire. [...] Même si le jeune est une bonne main-d’œuvre, des employeurs insistent pour ne pas les engager à temps plein après l’été ».</a:t>
            </a:r>
            <a:endParaRPr lang="fr-CA" i="1" dirty="0" smtClean="0"/>
          </a:p>
        </p:txBody>
      </p:sp>
    </p:spTree>
    <p:extLst>
      <p:ext uri="{BB962C8B-B14F-4D97-AF65-F5344CB8AC3E}">
        <p14:creationId xmlns:p14="http://schemas.microsoft.com/office/powerpoint/2010/main" val="34932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lstStyle/>
          <a:p>
            <a:pPr marL="0" indent="0">
              <a:buNone/>
            </a:pPr>
            <a:r>
              <a:rPr lang="fr-CA" b="1" u="sng" dirty="0" smtClean="0"/>
              <a:t>La perception de la communauté</a:t>
            </a:r>
            <a:r>
              <a:rPr lang="fr-CA" b="1" dirty="0"/>
              <a:t>: </a:t>
            </a:r>
            <a:r>
              <a:rPr lang="fr-CA" b="1" dirty="0" smtClean="0">
                <a:solidFill>
                  <a:schemeClr val="accent1"/>
                </a:solidFill>
              </a:rPr>
              <a:t>la place faite aux jeunes</a:t>
            </a:r>
            <a:endParaRPr lang="fr-CA" b="1" dirty="0">
              <a:solidFill>
                <a:schemeClr val="accent1"/>
              </a:solidFill>
            </a:endParaRPr>
          </a:p>
          <a:p>
            <a:r>
              <a:rPr lang="fr-CA" dirty="0" smtClean="0"/>
              <a:t>De façon générale, les participants considèrent que trop </a:t>
            </a:r>
            <a:r>
              <a:rPr lang="fr-CA" b="1" dirty="0" smtClean="0"/>
              <a:t>peu de place </a:t>
            </a:r>
            <a:r>
              <a:rPr lang="fr-CA" dirty="0" smtClean="0"/>
              <a:t>est faite aux jeunes ou alors qu’elle entraînerait trop </a:t>
            </a:r>
            <a:r>
              <a:rPr lang="fr-CA" b="1" dirty="0" smtClean="0"/>
              <a:t>peu de retombées</a:t>
            </a:r>
            <a:r>
              <a:rPr lang="fr-CA" dirty="0" smtClean="0"/>
              <a:t>.</a:t>
            </a:r>
          </a:p>
          <a:p>
            <a:r>
              <a:rPr lang="fr-CA" dirty="0" smtClean="0"/>
              <a:t>Des </a:t>
            </a:r>
            <a:r>
              <a:rPr lang="fr-CA" b="1" dirty="0" smtClean="0"/>
              <a:t>efforts</a:t>
            </a:r>
            <a:r>
              <a:rPr lang="fr-CA" dirty="0" smtClean="0"/>
              <a:t> supplémentaires devraient être faits, on doit aller chercher </a:t>
            </a:r>
            <a:r>
              <a:rPr lang="fr-CA" b="1" dirty="0" smtClean="0"/>
              <a:t>directement</a:t>
            </a:r>
            <a:r>
              <a:rPr lang="fr-CA" dirty="0" smtClean="0"/>
              <a:t> les jeunes.</a:t>
            </a:r>
          </a:p>
          <a:p>
            <a:r>
              <a:rPr lang="fr-CA" dirty="0" smtClean="0"/>
              <a:t>La perception est à l’effet que </a:t>
            </a:r>
            <a:r>
              <a:rPr lang="fr-CA" b="1" dirty="0" smtClean="0"/>
              <a:t>l’école</a:t>
            </a:r>
            <a:r>
              <a:rPr lang="fr-CA" dirty="0" smtClean="0"/>
              <a:t> serait un acteur de premier plan pour accroître cette place accordée aux jeunes dans les municipalités.</a:t>
            </a:r>
          </a:p>
          <a:p>
            <a:pPr marL="0" indent="0">
              <a:buNone/>
            </a:pPr>
            <a:endParaRPr lang="fr-CA" b="1" dirty="0" smtClean="0"/>
          </a:p>
        </p:txBody>
      </p:sp>
    </p:spTree>
    <p:extLst>
      <p:ext uri="{BB962C8B-B14F-4D97-AF65-F5344CB8AC3E}">
        <p14:creationId xmlns:p14="http://schemas.microsoft.com/office/powerpoint/2010/main" val="842812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la place faite aux jeunes </a:t>
            </a:r>
            <a:endParaRPr lang="fr-CA" b="1" dirty="0" smtClean="0">
              <a:solidFill>
                <a:schemeClr val="accent1"/>
              </a:solidFill>
            </a:endParaRPr>
          </a:p>
          <a:p>
            <a:pPr marL="0" indent="0">
              <a:buNone/>
            </a:pPr>
            <a:r>
              <a:rPr lang="fr-CA" i="1" dirty="0" smtClean="0"/>
              <a:t>« </a:t>
            </a:r>
            <a:r>
              <a:rPr lang="fr-CA" i="1" dirty="0"/>
              <a:t>Un jour, des jeunes se sont mis à vandaliser le skate </a:t>
            </a:r>
            <a:r>
              <a:rPr lang="fr-CA" i="1" dirty="0" err="1"/>
              <a:t>park</a:t>
            </a:r>
            <a:r>
              <a:rPr lang="fr-CA" i="1" dirty="0"/>
              <a:t> de la ville. Un autre jeune a téléphoné au maire pour lui demander pourquoi on laissait le skate </a:t>
            </a:r>
            <a:r>
              <a:rPr lang="fr-CA" i="1" dirty="0" err="1"/>
              <a:t>park</a:t>
            </a:r>
            <a:r>
              <a:rPr lang="fr-CA" i="1" dirty="0"/>
              <a:t> ainsi (en mauvais état). Le maire a dit au jeune de venir à l’hôtel de ville à une séance du conseil pour expliquer son point et qu’il serait écouté. [...] les portes sont toujours ouvertes, que ce soit à la ville ou auprès des employeurs. Quelqu’un de la communauté peut toujours donner un coup de main, nous sommes une belle grosse famille. Les jeunes peuvent aussi être accompagnés par l’école, c’est leur milieu de vie </a:t>
            </a:r>
            <a:r>
              <a:rPr lang="fr-CA" i="1" dirty="0" smtClean="0"/>
              <a:t>»</a:t>
            </a:r>
          </a:p>
        </p:txBody>
      </p:sp>
    </p:spTree>
    <p:extLst>
      <p:ext uri="{BB962C8B-B14F-4D97-AF65-F5344CB8AC3E}">
        <p14:creationId xmlns:p14="http://schemas.microsoft.com/office/powerpoint/2010/main" val="576967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67544" y="1556792"/>
            <a:ext cx="8229600" cy="4525963"/>
          </a:xfrm>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la place faite aux jeunes </a:t>
            </a:r>
            <a:endParaRPr lang="fr-CA" b="1" dirty="0" smtClean="0">
              <a:solidFill>
                <a:schemeClr val="accent1"/>
              </a:solidFill>
            </a:endParaRPr>
          </a:p>
          <a:p>
            <a:pPr marL="0" indent="0">
              <a:buNone/>
            </a:pPr>
            <a:r>
              <a:rPr lang="fr-CA" i="1" dirty="0" smtClean="0"/>
              <a:t>« Pour </a:t>
            </a:r>
            <a:r>
              <a:rPr lang="fr-CA" i="1" dirty="0"/>
              <a:t>l’avoir vu à la Cité-école, si on veut qu’ils s’impliquent, on doit les convaincre de ne pas se sous-estimer. Quand on les cible et on les valorise, on va les chercher. Quand on les encadre et on leur donne une première expérience positive d’implication, ça fonctionne. [...] Ça prend une tape dans le dos, ils ont un ego eux aussi</a:t>
            </a:r>
            <a:r>
              <a:rPr lang="fr-CA" i="1" dirty="0" smtClean="0"/>
              <a:t>! »</a:t>
            </a:r>
          </a:p>
          <a:p>
            <a:pPr marL="0" indent="0">
              <a:buNone/>
            </a:pPr>
            <a:r>
              <a:rPr lang="fr-CA" dirty="0" smtClean="0"/>
              <a:t>Mais…</a:t>
            </a:r>
          </a:p>
          <a:p>
            <a:pPr marL="0" indent="0">
              <a:buNone/>
            </a:pPr>
            <a:r>
              <a:rPr lang="fr-CA" i="1" dirty="0" smtClean="0"/>
              <a:t>« </a:t>
            </a:r>
            <a:r>
              <a:rPr lang="fr-CA" i="1" dirty="0"/>
              <a:t>Les jeunes peuvent être entendus, les adultes vont être respectueux par rapport à ça…par contre ça s’arrête peut-être là</a:t>
            </a:r>
            <a:r>
              <a:rPr lang="fr-CA" i="1" dirty="0" smtClean="0"/>
              <a:t>».</a:t>
            </a:r>
            <a:endParaRPr lang="fr-CA" i="1" dirty="0" smtClean="0"/>
          </a:p>
        </p:txBody>
      </p:sp>
    </p:spTree>
    <p:extLst>
      <p:ext uri="{BB962C8B-B14F-4D97-AF65-F5344CB8AC3E}">
        <p14:creationId xmlns:p14="http://schemas.microsoft.com/office/powerpoint/2010/main" val="283119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lstStyle/>
          <a:p>
            <a:pPr marL="0" indent="0">
              <a:buNone/>
            </a:pPr>
            <a:r>
              <a:rPr lang="fr-CA" b="1" u="sng" dirty="0" smtClean="0"/>
              <a:t>La perception de la communauté</a:t>
            </a:r>
            <a:r>
              <a:rPr lang="fr-CA" b="1" dirty="0"/>
              <a:t>: </a:t>
            </a:r>
            <a:r>
              <a:rPr lang="fr-CA" b="1" dirty="0" smtClean="0">
                <a:solidFill>
                  <a:schemeClr val="accent1"/>
                </a:solidFill>
              </a:rPr>
              <a:t>l’image des jeunes</a:t>
            </a:r>
            <a:endParaRPr lang="fr-CA" b="1" dirty="0">
              <a:solidFill>
                <a:schemeClr val="accent1"/>
              </a:solidFill>
            </a:endParaRPr>
          </a:p>
          <a:p>
            <a:r>
              <a:rPr lang="fr-CA" dirty="0" smtClean="0"/>
              <a:t>La perception générale est à l’effet que les jeunes sont </a:t>
            </a:r>
            <a:r>
              <a:rPr lang="fr-CA" b="1" dirty="0" smtClean="0"/>
              <a:t>impliqués </a:t>
            </a:r>
            <a:r>
              <a:rPr lang="fr-CA" dirty="0" smtClean="0"/>
              <a:t>et qu’ils souhaitent </a:t>
            </a:r>
            <a:r>
              <a:rPr lang="fr-CA" b="1" dirty="0" smtClean="0"/>
              <a:t>revenir</a:t>
            </a:r>
            <a:r>
              <a:rPr lang="fr-CA" dirty="0" smtClean="0"/>
              <a:t> dans leur milieu lorsqu’ils seront adultes (la question de l’</a:t>
            </a:r>
            <a:r>
              <a:rPr lang="fr-CA" b="1" dirty="0" smtClean="0"/>
              <a:t>emploi</a:t>
            </a:r>
            <a:r>
              <a:rPr lang="fr-CA" dirty="0" smtClean="0"/>
              <a:t>).</a:t>
            </a:r>
          </a:p>
          <a:p>
            <a:r>
              <a:rPr lang="fr-CA" dirty="0" smtClean="0"/>
              <a:t>Certains participants croient que les jeunes sont </a:t>
            </a:r>
            <a:r>
              <a:rPr lang="fr-CA" b="1" dirty="0" smtClean="0"/>
              <a:t>bien perçus </a:t>
            </a:r>
            <a:r>
              <a:rPr lang="fr-CA" dirty="0" smtClean="0"/>
              <a:t>dans leur communauté, alors que pour d’autres ils seraient </a:t>
            </a:r>
            <a:r>
              <a:rPr lang="fr-CA" b="1" dirty="0" smtClean="0"/>
              <a:t>mal perçus</a:t>
            </a:r>
            <a:r>
              <a:rPr lang="fr-CA" dirty="0" smtClean="0"/>
              <a:t>. </a:t>
            </a:r>
          </a:p>
          <a:p>
            <a:r>
              <a:rPr lang="fr-CA" dirty="0" smtClean="0"/>
              <a:t>Des </a:t>
            </a:r>
            <a:r>
              <a:rPr lang="fr-CA" b="1" dirty="0" smtClean="0"/>
              <a:t>préjugés</a:t>
            </a:r>
            <a:r>
              <a:rPr lang="fr-CA" dirty="0" smtClean="0"/>
              <a:t> sont persistants, mais l’</a:t>
            </a:r>
            <a:r>
              <a:rPr lang="fr-CA" b="1" dirty="0" smtClean="0"/>
              <a:t>implication</a:t>
            </a:r>
            <a:r>
              <a:rPr lang="fr-CA" dirty="0" smtClean="0"/>
              <a:t> de ceux-ci influencerait positivement cette image.</a:t>
            </a:r>
          </a:p>
          <a:p>
            <a:pPr marL="0" indent="0">
              <a:buNone/>
            </a:pPr>
            <a:endParaRPr lang="fr-CA" b="1" dirty="0" smtClean="0"/>
          </a:p>
        </p:txBody>
      </p:sp>
    </p:spTree>
    <p:extLst>
      <p:ext uri="{BB962C8B-B14F-4D97-AF65-F5344CB8AC3E}">
        <p14:creationId xmlns:p14="http://schemas.microsoft.com/office/powerpoint/2010/main" val="1243276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l’image des jeunes </a:t>
            </a:r>
            <a:endParaRPr lang="fr-CA" b="1" dirty="0" smtClean="0">
              <a:solidFill>
                <a:schemeClr val="accent1"/>
              </a:solidFill>
            </a:endParaRPr>
          </a:p>
          <a:p>
            <a:pPr marL="0" indent="0">
              <a:buNone/>
            </a:pPr>
            <a:r>
              <a:rPr lang="fr-CA" i="1" dirty="0" smtClean="0"/>
              <a:t>« </a:t>
            </a:r>
            <a:r>
              <a:rPr lang="fr-CA" i="1" dirty="0"/>
              <a:t>Il y a eu des plus vieux qui ont fait beaucoup de </a:t>
            </a:r>
            <a:r>
              <a:rPr lang="fr-CA" i="1" dirty="0" smtClean="0"/>
              <a:t>conneries </a:t>
            </a:r>
            <a:r>
              <a:rPr lang="fr-CA" i="1" dirty="0"/>
              <a:t>[...] </a:t>
            </a:r>
            <a:r>
              <a:rPr lang="fr-CA" i="1" dirty="0" smtClean="0"/>
              <a:t>et </a:t>
            </a:r>
            <a:r>
              <a:rPr lang="fr-CA" i="1" dirty="0"/>
              <a:t>ça nous retombe dessus. Dès qu’il se passe quelque chose (ex : fenêtre cassée), les adultes disent que c’est la faute des jeunes, même si ce n’est pas nous…ils nous blâment tout le </a:t>
            </a:r>
            <a:r>
              <a:rPr lang="fr-CA" i="1" dirty="0" smtClean="0"/>
              <a:t>temps. </a:t>
            </a:r>
            <a:r>
              <a:rPr lang="fr-CA" i="1" dirty="0"/>
              <a:t>Aussi, on fait juste marcher dans le village et des fois, on se fait regarder croche </a:t>
            </a:r>
            <a:r>
              <a:rPr lang="fr-CA" i="1" dirty="0" smtClean="0"/>
              <a:t>».</a:t>
            </a:r>
          </a:p>
          <a:p>
            <a:pPr marL="0" indent="0">
              <a:buNone/>
            </a:pPr>
            <a:endParaRPr lang="fr-CA" sz="800" i="1" dirty="0" smtClean="0"/>
          </a:p>
          <a:p>
            <a:pPr marL="0" indent="0">
              <a:buNone/>
            </a:pPr>
            <a:r>
              <a:rPr lang="fr-CA" i="1" dirty="0"/>
              <a:t>« Il y a une perception négative des jeunes dans ma compagnie. Aucun jeune n’est gagnant le jour 1 </a:t>
            </a:r>
            <a:r>
              <a:rPr lang="fr-CA" i="1" dirty="0" smtClean="0"/>
              <a:t>». </a:t>
            </a:r>
            <a:endParaRPr lang="fr-CA" i="1" dirty="0" smtClean="0"/>
          </a:p>
        </p:txBody>
      </p:sp>
    </p:spTree>
    <p:extLst>
      <p:ext uri="{BB962C8B-B14F-4D97-AF65-F5344CB8AC3E}">
        <p14:creationId xmlns:p14="http://schemas.microsoft.com/office/powerpoint/2010/main" val="9878919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la communauté</a:t>
            </a:r>
            <a:r>
              <a:rPr lang="fr-CA" b="1" dirty="0"/>
              <a:t>: </a:t>
            </a:r>
            <a:r>
              <a:rPr lang="fr-CA" b="1" dirty="0">
                <a:solidFill>
                  <a:schemeClr val="accent1"/>
                </a:solidFill>
              </a:rPr>
              <a:t>l’image des jeunes </a:t>
            </a:r>
            <a:endParaRPr lang="fr-CA" b="1" dirty="0" smtClean="0">
              <a:solidFill>
                <a:schemeClr val="accent1"/>
              </a:solidFill>
            </a:endParaRPr>
          </a:p>
          <a:p>
            <a:pPr marL="0" indent="0">
              <a:buNone/>
            </a:pPr>
            <a:r>
              <a:rPr lang="fr-CA" i="1" dirty="0" smtClean="0"/>
              <a:t>«</a:t>
            </a:r>
            <a:r>
              <a:rPr lang="fr-CA" i="1" dirty="0"/>
              <a:t>dans les classes, on entend moins dire : je veux partir, il ne se passe rien ici . Il y a un attachement à la campagne, au calme». </a:t>
            </a:r>
            <a:endParaRPr lang="fr-CA" i="1" dirty="0" smtClean="0"/>
          </a:p>
        </p:txBody>
      </p:sp>
    </p:spTree>
    <p:extLst>
      <p:ext uri="{BB962C8B-B14F-4D97-AF65-F5344CB8AC3E}">
        <p14:creationId xmlns:p14="http://schemas.microsoft.com/office/powerpoint/2010/main" val="3072356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La perception de l’école</a:t>
            </a:r>
            <a:endParaRPr lang="fr-CA" dirty="0"/>
          </a:p>
        </p:txBody>
      </p:sp>
      <p:sp>
        <p:nvSpPr>
          <p:cNvPr id="3" name="Espace réservé du texte 2"/>
          <p:cNvSpPr>
            <a:spLocks noGrp="1"/>
          </p:cNvSpPr>
          <p:nvPr>
            <p:ph type="body" idx="1"/>
            <p:custDataLst>
              <p:tags r:id="rId2"/>
            </p:custDataLst>
          </p:nvPr>
        </p:nvSpPr>
        <p:spPr/>
        <p:txBody>
          <a:bodyPr>
            <a:noAutofit/>
          </a:bodyPr>
          <a:lstStyle/>
          <a:p>
            <a:r>
              <a:rPr lang="fr-CA" sz="3600" dirty="0" smtClean="0">
                <a:solidFill>
                  <a:schemeClr val="tx2">
                    <a:lumMod val="75000"/>
                  </a:schemeClr>
                </a:solidFill>
              </a:rPr>
              <a:t>Des résultats préliminaires</a:t>
            </a:r>
            <a:endParaRPr lang="fr-CA" sz="3600" dirty="0">
              <a:solidFill>
                <a:schemeClr val="tx2">
                  <a:lumMod val="75000"/>
                </a:schemeClr>
              </a:solidFill>
            </a:endParaRPr>
          </a:p>
        </p:txBody>
      </p:sp>
    </p:spTree>
    <p:extLst>
      <p:ext uri="{BB962C8B-B14F-4D97-AF65-F5344CB8AC3E}">
        <p14:creationId xmlns:p14="http://schemas.microsoft.com/office/powerpoint/2010/main" val="2035079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l’école</a:t>
            </a:r>
            <a:r>
              <a:rPr lang="fr-CA" b="1" dirty="0" smtClean="0"/>
              <a:t> :</a:t>
            </a:r>
          </a:p>
          <a:p>
            <a:pPr marL="0" indent="0">
              <a:buNone/>
            </a:pPr>
            <a:r>
              <a:rPr lang="fr-CA" b="1" dirty="0" smtClean="0"/>
              <a:t>Questionnaire pour les enseignantes et les enseignants (44/50 journée pédagogique):</a:t>
            </a:r>
          </a:p>
          <a:p>
            <a:r>
              <a:rPr lang="fr-CA" dirty="0" smtClean="0"/>
              <a:t>Projet Cité-École;</a:t>
            </a:r>
          </a:p>
          <a:p>
            <a:r>
              <a:rPr lang="fr-CA" dirty="0" smtClean="0"/>
              <a:t>Niveau de participation;</a:t>
            </a:r>
          </a:p>
          <a:p>
            <a:r>
              <a:rPr lang="fr-CA" dirty="0" smtClean="0"/>
              <a:t>Connaissance du milieu.</a:t>
            </a:r>
          </a:p>
          <a:p>
            <a:pPr marL="0" indent="0">
              <a:buNone/>
            </a:pPr>
            <a:endParaRPr lang="fr-CA" sz="900" dirty="0" smtClean="0"/>
          </a:p>
        </p:txBody>
      </p:sp>
    </p:spTree>
    <p:extLst>
      <p:ext uri="{BB962C8B-B14F-4D97-AF65-F5344CB8AC3E}">
        <p14:creationId xmlns:p14="http://schemas.microsoft.com/office/powerpoint/2010/main" val="3000313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Un projet d’évaluation</a:t>
            </a:r>
            <a:endParaRPr lang="fr-CA" dirty="0"/>
          </a:p>
        </p:txBody>
      </p:sp>
      <p:sp>
        <p:nvSpPr>
          <p:cNvPr id="2" name="Espace réservé du contenu 1"/>
          <p:cNvSpPr>
            <a:spLocks noGrp="1"/>
          </p:cNvSpPr>
          <p:nvPr>
            <p:ph idx="1"/>
            <p:custDataLst>
              <p:tags r:id="rId2"/>
            </p:custDataLst>
          </p:nvPr>
        </p:nvSpPr>
        <p:spPr/>
        <p:txBody>
          <a:bodyPr>
            <a:normAutofit lnSpcReduction="10000"/>
          </a:bodyPr>
          <a:lstStyle/>
          <a:p>
            <a:pPr marL="0" indent="0">
              <a:buNone/>
            </a:pPr>
            <a:r>
              <a:rPr lang="fr-CA" b="1" u="sng" dirty="0"/>
              <a:t>Objectifs :</a:t>
            </a:r>
          </a:p>
          <a:p>
            <a:pPr marL="457200" lvl="0" indent="-457200">
              <a:buFont typeface="+mj-lt"/>
              <a:buAutoNum type="arabicPeriod"/>
            </a:pPr>
            <a:r>
              <a:rPr lang="fr-CA" dirty="0"/>
              <a:t>Cerner les retombées du projet Cité-école </a:t>
            </a:r>
            <a:r>
              <a:rPr lang="fr-CA" dirty="0" smtClean="0"/>
              <a:t>(facilités </a:t>
            </a:r>
            <a:r>
              <a:rPr lang="fr-CA" dirty="0"/>
              <a:t>et </a:t>
            </a:r>
            <a:r>
              <a:rPr lang="fr-CA" dirty="0" smtClean="0"/>
              <a:t>défis</a:t>
            </a:r>
            <a:r>
              <a:rPr lang="fr-CA" dirty="0"/>
              <a:t>)</a:t>
            </a:r>
          </a:p>
          <a:p>
            <a:pPr marL="457200" lvl="0" indent="-457200">
              <a:buFont typeface="+mj-lt"/>
              <a:buAutoNum type="arabicPeriod"/>
            </a:pPr>
            <a:r>
              <a:rPr lang="fr-CA" dirty="0"/>
              <a:t>Documenter le processus d’implantation </a:t>
            </a:r>
          </a:p>
          <a:p>
            <a:pPr marL="457200" indent="-457200">
              <a:buFont typeface="+mj-lt"/>
              <a:buAutoNum type="arabicPeriod"/>
            </a:pPr>
            <a:r>
              <a:rPr lang="fr-CA" dirty="0"/>
              <a:t>Créer des outils pour appuyer le transfert de ce projet</a:t>
            </a:r>
          </a:p>
          <a:p>
            <a:pPr marL="457200" indent="-457200">
              <a:buAutoNum type="arabicPeriod"/>
            </a:pPr>
            <a:endParaRPr lang="fr-CA" sz="900" dirty="0"/>
          </a:p>
          <a:p>
            <a:pPr marL="0" indent="0">
              <a:buNone/>
            </a:pPr>
            <a:r>
              <a:rPr lang="fr-CA" b="1" u="sng" dirty="0" smtClean="0"/>
              <a:t>Plusieurs démarches de collectes de données:</a:t>
            </a:r>
          </a:p>
          <a:p>
            <a:pPr marL="457200" indent="-457200">
              <a:buAutoNum type="arabicPeriod"/>
            </a:pPr>
            <a:r>
              <a:rPr lang="fr-CA" dirty="0" smtClean="0"/>
              <a:t>Questionnaire électronique : les élèves de l’école</a:t>
            </a:r>
          </a:p>
          <a:p>
            <a:pPr marL="457200" indent="-457200">
              <a:buAutoNum type="arabicPeriod"/>
            </a:pPr>
            <a:r>
              <a:rPr lang="fr-CA" dirty="0"/>
              <a:t>Ateliers de </a:t>
            </a:r>
            <a:r>
              <a:rPr lang="fr-CA" dirty="0" smtClean="0"/>
              <a:t>discussion : les réseaux locaux</a:t>
            </a:r>
          </a:p>
          <a:p>
            <a:pPr marL="457200" indent="-457200">
              <a:buAutoNum type="arabicPeriod"/>
            </a:pPr>
            <a:r>
              <a:rPr lang="fr-CA" dirty="0"/>
              <a:t>D</a:t>
            </a:r>
            <a:r>
              <a:rPr lang="fr-CA" dirty="0" smtClean="0"/>
              <a:t>emi-journée</a:t>
            </a:r>
            <a:r>
              <a:rPr lang="fr-CA" dirty="0"/>
              <a:t> de réflexion </a:t>
            </a:r>
            <a:r>
              <a:rPr lang="fr-CA" dirty="0" smtClean="0"/>
              <a:t>: la communauté</a:t>
            </a:r>
          </a:p>
          <a:p>
            <a:pPr marL="457200" indent="-457200">
              <a:buAutoNum type="arabicPeriod"/>
            </a:pPr>
            <a:r>
              <a:rPr lang="fr-CA" dirty="0" smtClean="0"/>
              <a:t>Entrevues/récits : les porteurs de dossier***</a:t>
            </a:r>
          </a:p>
          <a:p>
            <a:pPr marL="457200" indent="-457200">
              <a:buAutoNum type="arabicPeriod"/>
            </a:pPr>
            <a:r>
              <a:rPr lang="fr-CA" dirty="0" smtClean="0"/>
              <a:t>Analyse documentaire***</a:t>
            </a:r>
          </a:p>
          <a:p>
            <a:pPr marL="0" indent="0">
              <a:buNone/>
            </a:pPr>
            <a:endParaRPr lang="fr-CA" dirty="0" smtClean="0"/>
          </a:p>
        </p:txBody>
      </p:sp>
    </p:spTree>
    <p:extLst>
      <p:ext uri="{BB962C8B-B14F-4D97-AF65-F5344CB8AC3E}">
        <p14:creationId xmlns:p14="http://schemas.microsoft.com/office/powerpoint/2010/main" val="4222958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l’école</a:t>
            </a:r>
            <a:r>
              <a:rPr lang="fr-CA" b="1" dirty="0" smtClean="0"/>
              <a:t> : </a:t>
            </a:r>
            <a:r>
              <a:rPr lang="fr-CA" b="1" dirty="0" smtClean="0">
                <a:solidFill>
                  <a:schemeClr val="accent1"/>
                </a:solidFill>
              </a:rPr>
              <a:t>la Cité-École</a:t>
            </a:r>
          </a:p>
          <a:p>
            <a:r>
              <a:rPr lang="fr-CA" dirty="0" smtClean="0"/>
              <a:t>Les enseignants sont tous en mesure de </a:t>
            </a:r>
            <a:r>
              <a:rPr lang="fr-CA" b="1" dirty="0" smtClean="0"/>
              <a:t>décrire</a:t>
            </a:r>
            <a:r>
              <a:rPr lang="fr-CA" dirty="0" smtClean="0"/>
              <a:t> la Cité-École, mais ils le font de manière très </a:t>
            </a:r>
            <a:r>
              <a:rPr lang="fr-CA" b="1" dirty="0" smtClean="0"/>
              <a:t>variée</a:t>
            </a:r>
            <a:r>
              <a:rPr lang="fr-CA" dirty="0" smtClean="0"/>
              <a:t>.</a:t>
            </a:r>
          </a:p>
          <a:p>
            <a:r>
              <a:rPr lang="fr-CA" dirty="0" smtClean="0"/>
              <a:t>Les </a:t>
            </a:r>
            <a:r>
              <a:rPr lang="fr-CA" b="1" dirty="0" smtClean="0"/>
              <a:t>causes</a:t>
            </a:r>
            <a:r>
              <a:rPr lang="fr-CA" dirty="0" smtClean="0"/>
              <a:t> de leur implication sont tout aussi </a:t>
            </a:r>
            <a:r>
              <a:rPr lang="fr-CA" b="1" dirty="0" smtClean="0"/>
              <a:t>variées</a:t>
            </a:r>
            <a:r>
              <a:rPr lang="fr-CA" dirty="0" smtClean="0"/>
              <a:t> (sentiment d’appartenance, bénéfices, aspect concret, intérêts et motivations, obligations, …).</a:t>
            </a:r>
          </a:p>
          <a:p>
            <a:r>
              <a:rPr lang="fr-CA" dirty="0" smtClean="0"/>
              <a:t>Un certain nombre d’enseignants (34%) croient que la Cité-École ne concerne que </a:t>
            </a:r>
            <a:r>
              <a:rPr lang="fr-CA" b="1" dirty="0" smtClean="0"/>
              <a:t>certains enseignants</a:t>
            </a:r>
            <a:r>
              <a:rPr lang="fr-CA" dirty="0" smtClean="0"/>
              <a:t>.</a:t>
            </a:r>
          </a:p>
          <a:p>
            <a:r>
              <a:rPr lang="fr-CA" dirty="0" smtClean="0"/>
              <a:t>Le défi: le manque de temps!</a:t>
            </a:r>
            <a:endParaRPr lang="fr-CA" dirty="0"/>
          </a:p>
        </p:txBody>
      </p:sp>
    </p:spTree>
    <p:extLst>
      <p:ext uri="{BB962C8B-B14F-4D97-AF65-F5344CB8AC3E}">
        <p14:creationId xmlns:p14="http://schemas.microsoft.com/office/powerpoint/2010/main" val="39379593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p:txBody>
          <a:bodyPr>
            <a:normAutofit/>
          </a:bodyPr>
          <a:lstStyle/>
          <a:p>
            <a:pPr marL="0" indent="0">
              <a:buNone/>
            </a:pPr>
            <a:r>
              <a:rPr lang="fr-CA" b="1" u="sng" dirty="0" smtClean="0"/>
              <a:t>La perception de l’école</a:t>
            </a:r>
            <a:r>
              <a:rPr lang="fr-CA" b="1" dirty="0" smtClean="0"/>
              <a:t> : </a:t>
            </a:r>
            <a:r>
              <a:rPr lang="fr-CA" b="1" dirty="0">
                <a:solidFill>
                  <a:schemeClr val="accent1"/>
                </a:solidFill>
              </a:rPr>
              <a:t>l’avenir de la Cité-École</a:t>
            </a:r>
          </a:p>
          <a:p>
            <a:pPr marL="0" indent="0">
              <a:buNone/>
            </a:pPr>
            <a:r>
              <a:rPr lang="fr-CA" dirty="0" smtClean="0"/>
              <a:t>En général, on croit en la </a:t>
            </a:r>
            <a:r>
              <a:rPr lang="fr-CA" b="1" dirty="0" smtClean="0"/>
              <a:t>persistance</a:t>
            </a:r>
            <a:r>
              <a:rPr lang="fr-CA" dirty="0" smtClean="0"/>
              <a:t> du projet, mais il n’y a pas une vision qui se dégage de ces perceptions très </a:t>
            </a:r>
            <a:r>
              <a:rPr lang="fr-CA" b="1" dirty="0" smtClean="0"/>
              <a:t>variées</a:t>
            </a:r>
            <a:r>
              <a:rPr lang="fr-CA" dirty="0" smtClean="0"/>
              <a:t>.</a:t>
            </a:r>
          </a:p>
          <a:p>
            <a:r>
              <a:rPr lang="fr-CA" dirty="0" smtClean="0"/>
              <a:t>Un projet à consolider, notamment au niveau des nombreuses ramifications.</a:t>
            </a:r>
          </a:p>
          <a:p>
            <a:r>
              <a:rPr lang="fr-CA" dirty="0" smtClean="0"/>
              <a:t>Importance des porteurs de dossier.</a:t>
            </a:r>
          </a:p>
          <a:p>
            <a:r>
              <a:rPr lang="fr-CA" dirty="0" smtClean="0"/>
              <a:t>La circulation de l’information.</a:t>
            </a:r>
          </a:p>
          <a:p>
            <a:r>
              <a:rPr lang="fr-CA" dirty="0" smtClean="0"/>
              <a:t>Quelques défis d’organisation.</a:t>
            </a:r>
          </a:p>
          <a:p>
            <a:r>
              <a:rPr lang="fr-CA" dirty="0" smtClean="0"/>
              <a:t>Transfert du projet à d’autres milieux.</a:t>
            </a:r>
          </a:p>
        </p:txBody>
      </p:sp>
    </p:spTree>
    <p:extLst>
      <p:ext uri="{BB962C8B-B14F-4D97-AF65-F5344CB8AC3E}">
        <p14:creationId xmlns:p14="http://schemas.microsoft.com/office/powerpoint/2010/main" val="2036812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ingrédients de </a:t>
            </a:r>
            <a:r>
              <a:rPr lang="fr-CA" i="1" dirty="0" smtClean="0"/>
              <a:t>«cette» </a:t>
            </a:r>
            <a:r>
              <a:rPr lang="fr-CA" dirty="0" smtClean="0"/>
              <a:t>recette</a:t>
            </a:r>
            <a:endParaRPr lang="fr-CA" dirty="0"/>
          </a:p>
        </p:txBody>
      </p:sp>
      <p:sp>
        <p:nvSpPr>
          <p:cNvPr id="3" name="Espace réservé du texte 2"/>
          <p:cNvSpPr>
            <a:spLocks noGrp="1"/>
          </p:cNvSpPr>
          <p:nvPr>
            <p:ph type="body" idx="1"/>
            <p:custDataLst>
              <p:tags r:id="rId2"/>
            </p:custDataLst>
          </p:nvPr>
        </p:nvSpPr>
        <p:spPr/>
        <p:txBody>
          <a:bodyPr>
            <a:noAutofit/>
          </a:bodyPr>
          <a:lstStyle/>
          <a:p>
            <a:r>
              <a:rPr lang="fr-CA" sz="3600" dirty="0" smtClean="0">
                <a:solidFill>
                  <a:schemeClr val="tx2">
                    <a:lumMod val="75000"/>
                  </a:schemeClr>
                </a:solidFill>
              </a:rPr>
              <a:t>Des résultats préliminaires</a:t>
            </a:r>
            <a:endParaRPr lang="fr-CA" sz="3600" dirty="0">
              <a:solidFill>
                <a:schemeClr val="tx2">
                  <a:lumMod val="75000"/>
                </a:schemeClr>
              </a:solidFill>
            </a:endParaRPr>
          </a:p>
        </p:txBody>
      </p:sp>
    </p:spTree>
    <p:extLst>
      <p:ext uri="{BB962C8B-B14F-4D97-AF65-F5344CB8AC3E}">
        <p14:creationId xmlns:p14="http://schemas.microsoft.com/office/powerpoint/2010/main" val="3847955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ingrédients de </a:t>
            </a:r>
            <a:r>
              <a:rPr lang="fr-CA" i="1" dirty="0" smtClean="0"/>
              <a:t>« cette » </a:t>
            </a:r>
            <a:r>
              <a:rPr lang="fr-CA" dirty="0" smtClean="0"/>
              <a:t>recette</a:t>
            </a:r>
            <a:endParaRPr lang="fr-CA" dirty="0"/>
          </a:p>
        </p:txBody>
      </p:sp>
      <p:sp>
        <p:nvSpPr>
          <p:cNvPr id="3" name="Espace réservé du contenu 2"/>
          <p:cNvSpPr>
            <a:spLocks noGrp="1"/>
          </p:cNvSpPr>
          <p:nvPr>
            <p:ph idx="1"/>
            <p:custDataLst>
              <p:tags r:id="rId2"/>
            </p:custDataLst>
          </p:nvPr>
        </p:nvSpPr>
        <p:spPr/>
        <p:txBody>
          <a:bodyPr/>
          <a:lstStyle/>
          <a:p>
            <a:pPr marL="0" indent="0">
              <a:buNone/>
            </a:pPr>
            <a:r>
              <a:rPr lang="fr-CA" b="1" u="sng" dirty="0" smtClean="0"/>
              <a:t>Des incontournables</a:t>
            </a:r>
          </a:p>
          <a:p>
            <a:r>
              <a:rPr lang="fr-CA" dirty="0" smtClean="0"/>
              <a:t>Des porteurs de dossier engagés</a:t>
            </a:r>
          </a:p>
          <a:p>
            <a:r>
              <a:rPr lang="fr-CA" dirty="0" smtClean="0"/>
              <a:t>Des ressources</a:t>
            </a:r>
          </a:p>
          <a:p>
            <a:pPr marL="0" indent="0">
              <a:buNone/>
            </a:pPr>
            <a:r>
              <a:rPr lang="fr-CA" b="1" u="sng" dirty="0"/>
              <a:t>D</a:t>
            </a:r>
            <a:r>
              <a:rPr lang="fr-CA" b="1" u="sng" dirty="0" smtClean="0"/>
              <a:t>es facilitateurs</a:t>
            </a:r>
          </a:p>
          <a:p>
            <a:r>
              <a:rPr lang="fr-CA" dirty="0" smtClean="0"/>
              <a:t>Un contexte de nécessité</a:t>
            </a:r>
          </a:p>
          <a:p>
            <a:r>
              <a:rPr lang="fr-CA" dirty="0" smtClean="0"/>
              <a:t>Une large mobilisation</a:t>
            </a:r>
          </a:p>
          <a:p>
            <a:pPr marL="0" indent="0">
              <a:buNone/>
            </a:pPr>
            <a:r>
              <a:rPr lang="fr-CA" b="1" u="sng" dirty="0" smtClean="0"/>
              <a:t>Des défis</a:t>
            </a:r>
          </a:p>
          <a:p>
            <a:r>
              <a:rPr lang="fr-CA" dirty="0" smtClean="0"/>
              <a:t>La gouvernance </a:t>
            </a:r>
            <a:r>
              <a:rPr lang="fr-CA" dirty="0" err="1" smtClean="0"/>
              <a:t>multijoueurs</a:t>
            </a:r>
            <a:endParaRPr lang="fr-CA" dirty="0" smtClean="0"/>
          </a:p>
          <a:p>
            <a:r>
              <a:rPr lang="fr-CA" dirty="0" smtClean="0"/>
              <a:t>La gestion de l’information</a:t>
            </a:r>
          </a:p>
          <a:p>
            <a:r>
              <a:rPr lang="fr-CA" dirty="0" smtClean="0"/>
              <a:t>La relève</a:t>
            </a:r>
            <a:endParaRPr lang="fr-CA" dirty="0"/>
          </a:p>
        </p:txBody>
      </p:sp>
    </p:spTree>
    <p:extLst>
      <p:ext uri="{BB962C8B-B14F-4D97-AF65-F5344CB8AC3E}">
        <p14:creationId xmlns:p14="http://schemas.microsoft.com/office/powerpoint/2010/main" val="218539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Puisqu’il faut conclure…</a:t>
            </a:r>
            <a:endParaRPr lang="fr-CA" dirty="0"/>
          </a:p>
        </p:txBody>
      </p:sp>
      <p:sp>
        <p:nvSpPr>
          <p:cNvPr id="3" name="Espace réservé du texte 2"/>
          <p:cNvSpPr>
            <a:spLocks noGrp="1"/>
          </p:cNvSpPr>
          <p:nvPr>
            <p:ph type="body" idx="1"/>
            <p:custDataLst>
              <p:tags r:id="rId2"/>
            </p:custDataLst>
          </p:nvPr>
        </p:nvSpPr>
        <p:spPr/>
        <p:txBody>
          <a:bodyPr>
            <a:noAutofit/>
          </a:bodyPr>
          <a:lstStyle/>
          <a:p>
            <a:r>
              <a:rPr lang="fr-CA" sz="3600" dirty="0" smtClean="0">
                <a:solidFill>
                  <a:schemeClr val="tx2">
                    <a:lumMod val="75000"/>
                  </a:schemeClr>
                </a:solidFill>
              </a:rPr>
              <a:t>Des résultats préliminaires</a:t>
            </a:r>
            <a:endParaRPr lang="fr-CA" sz="3600" dirty="0">
              <a:solidFill>
                <a:schemeClr val="tx2">
                  <a:lumMod val="75000"/>
                </a:schemeClr>
              </a:solidFill>
            </a:endParaRPr>
          </a:p>
        </p:txBody>
      </p:sp>
    </p:spTree>
    <p:extLst>
      <p:ext uri="{BB962C8B-B14F-4D97-AF65-F5344CB8AC3E}">
        <p14:creationId xmlns:p14="http://schemas.microsoft.com/office/powerpoint/2010/main" val="18446786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Pour tenter de conclure…</a:t>
            </a:r>
            <a:endParaRPr lang="fr-CA" dirty="0"/>
          </a:p>
        </p:txBody>
      </p:sp>
      <p:sp>
        <p:nvSpPr>
          <p:cNvPr id="3" name="Espace réservé du contenu 2"/>
          <p:cNvSpPr>
            <a:spLocks noGrp="1"/>
          </p:cNvSpPr>
          <p:nvPr>
            <p:ph idx="1"/>
            <p:custDataLst>
              <p:tags r:id="rId2"/>
            </p:custDataLst>
          </p:nvPr>
        </p:nvSpPr>
        <p:spPr>
          <a:xfrm>
            <a:off x="179512" y="1600200"/>
            <a:ext cx="8856984" cy="4525963"/>
          </a:xfrm>
        </p:spPr>
        <p:txBody>
          <a:bodyPr>
            <a:normAutofit/>
          </a:bodyPr>
          <a:lstStyle/>
          <a:p>
            <a:pPr marL="0" indent="0">
              <a:buNone/>
            </a:pPr>
            <a:r>
              <a:rPr lang="fr-CA" sz="3600" b="1" cap="small" dirty="0" smtClean="0">
                <a:effectLst>
                  <a:outerShdw blurRad="38100" dist="38100" dir="2700000" algn="tl">
                    <a:srgbClr val="000000">
                      <a:alpha val="43137"/>
                    </a:srgbClr>
                  </a:outerShdw>
                </a:effectLst>
              </a:rPr>
              <a:t>Un défi classique:</a:t>
            </a:r>
          </a:p>
          <a:p>
            <a:pPr marL="0" indent="0">
              <a:buNone/>
            </a:pPr>
            <a:endParaRPr lang="fr-CA" sz="3600" dirty="0" smtClean="0"/>
          </a:p>
          <a:p>
            <a:pPr marL="0" indent="0">
              <a:buNone/>
            </a:pPr>
            <a:r>
              <a:rPr lang="fr-CA" sz="3600" dirty="0" smtClean="0"/>
              <a:t>Passer de la conviction, à la mobilisation…</a:t>
            </a:r>
          </a:p>
          <a:p>
            <a:pPr marL="0" indent="0" algn="r">
              <a:buNone/>
            </a:pPr>
            <a:r>
              <a:rPr lang="fr-CA" sz="3600" b="1" cap="small" dirty="0" smtClean="0">
                <a:effectLst>
                  <a:outerShdw blurRad="38100" dist="38100" dir="2700000" algn="tl">
                    <a:srgbClr val="000000">
                      <a:alpha val="43137"/>
                    </a:srgbClr>
                  </a:outerShdw>
                </a:effectLst>
              </a:rPr>
              <a:t>… à l’</a:t>
            </a:r>
            <a:r>
              <a:rPr lang="fr-CA" sz="3600" b="1" cap="small" dirty="0" smtClean="0">
                <a:solidFill>
                  <a:schemeClr val="accent1"/>
                </a:solidFill>
                <a:effectLst>
                  <a:outerShdw blurRad="38100" dist="38100" dir="2700000" algn="tl">
                    <a:srgbClr val="000000">
                      <a:alpha val="43137"/>
                    </a:srgbClr>
                  </a:outerShdw>
                </a:effectLst>
              </a:rPr>
              <a:t>action</a:t>
            </a:r>
            <a:r>
              <a:rPr lang="fr-CA" sz="3600" b="1" cap="small" dirty="0" smtClean="0">
                <a:effectLst>
                  <a:outerShdw blurRad="38100" dist="38100" dir="2700000" algn="tl">
                    <a:srgbClr val="000000">
                      <a:alpha val="43137"/>
                    </a:srgbClr>
                  </a:outerShdw>
                </a:effectLst>
              </a:rPr>
              <a:t>!!!</a:t>
            </a:r>
          </a:p>
          <a:p>
            <a:pPr marL="0" indent="0">
              <a:buNone/>
            </a:pPr>
            <a:r>
              <a:rPr lang="fr-CA" sz="3600" b="1" cap="small" dirty="0" smtClean="0">
                <a:effectLst>
                  <a:outerShdw blurRad="38100" dist="38100" dir="2700000" algn="tl">
                    <a:srgbClr val="000000">
                      <a:alpha val="43137"/>
                    </a:srgbClr>
                  </a:outerShdw>
                </a:effectLst>
              </a:rPr>
              <a:t>En passant par l’</a:t>
            </a:r>
            <a:r>
              <a:rPr lang="fr-CA" sz="3600" b="1" cap="small" dirty="0" smtClean="0">
                <a:solidFill>
                  <a:schemeClr val="accent1"/>
                </a:solidFill>
                <a:effectLst>
                  <a:outerShdw blurRad="38100" dist="38100" dir="2700000" algn="tl">
                    <a:srgbClr val="000000">
                      <a:alpha val="43137"/>
                    </a:srgbClr>
                  </a:outerShdw>
                </a:effectLst>
              </a:rPr>
              <a:t>appropriation</a:t>
            </a:r>
            <a:r>
              <a:rPr lang="fr-CA" sz="3600" b="1" cap="small" dirty="0" smtClean="0">
                <a:effectLst>
                  <a:outerShdw blurRad="38100" dist="38100" dir="2700000" algn="tl">
                    <a:srgbClr val="000000">
                      <a:alpha val="43137"/>
                    </a:srgbClr>
                  </a:outerShdw>
                </a:effectLst>
              </a:rPr>
              <a:t>.</a:t>
            </a:r>
            <a:endParaRPr lang="fr-CA" sz="3600" b="1" cap="sm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4711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Merci de votre attention.</a:t>
            </a:r>
            <a:endParaRPr lang="fr-CA" dirty="0"/>
          </a:p>
        </p:txBody>
      </p:sp>
      <p:sp>
        <p:nvSpPr>
          <p:cNvPr id="3" name="Espace réservé du texte 2"/>
          <p:cNvSpPr>
            <a:spLocks noGrp="1"/>
          </p:cNvSpPr>
          <p:nvPr>
            <p:ph type="body" idx="1"/>
            <p:custDataLst>
              <p:tags r:id="rId2"/>
            </p:custDataLst>
          </p:nvPr>
        </p:nvSpPr>
        <p:spPr>
          <a:xfrm>
            <a:off x="571499" y="4800600"/>
            <a:ext cx="8001000" cy="1364704"/>
          </a:xfrm>
        </p:spPr>
        <p:txBody>
          <a:bodyPr>
            <a:normAutofit/>
          </a:bodyPr>
          <a:lstStyle/>
          <a:p>
            <a:pPr algn="r"/>
            <a:r>
              <a:rPr lang="fr-CA" dirty="0" smtClean="0">
                <a:solidFill>
                  <a:schemeClr val="tx2">
                    <a:lumMod val="75000"/>
                  </a:schemeClr>
                </a:solidFill>
              </a:rPr>
              <a:t>Isabelle Lacroix, professeure, </a:t>
            </a:r>
          </a:p>
          <a:p>
            <a:pPr algn="r"/>
            <a:r>
              <a:rPr lang="fr-CA" dirty="0" smtClean="0">
                <a:solidFill>
                  <a:schemeClr val="tx2">
                    <a:lumMod val="75000"/>
                  </a:schemeClr>
                </a:solidFill>
              </a:rPr>
              <a:t>École de politique appliquée, Université de Sherbrooke,</a:t>
            </a:r>
          </a:p>
          <a:p>
            <a:pPr algn="r"/>
            <a:r>
              <a:rPr lang="fr-CA" u="sng" dirty="0" smtClean="0">
                <a:solidFill>
                  <a:schemeClr val="tx2">
                    <a:lumMod val="75000"/>
                  </a:schemeClr>
                </a:solidFill>
              </a:rPr>
              <a:t>Isabelle.Lacroix@USherbrooke.ca</a:t>
            </a:r>
            <a:endParaRPr lang="fr-CA" u="sng" dirty="0">
              <a:solidFill>
                <a:schemeClr val="tx2">
                  <a:lumMod val="75000"/>
                </a:schemeClr>
              </a:solidFill>
            </a:endParaRPr>
          </a:p>
        </p:txBody>
      </p:sp>
    </p:spTree>
    <p:extLst>
      <p:ext uri="{BB962C8B-B14F-4D97-AF65-F5344CB8AC3E}">
        <p14:creationId xmlns:p14="http://schemas.microsoft.com/office/powerpoint/2010/main" val="299886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La perception des jeunes</a:t>
            </a:r>
            <a:endParaRPr lang="fr-CA" dirty="0"/>
          </a:p>
        </p:txBody>
      </p:sp>
      <p:sp>
        <p:nvSpPr>
          <p:cNvPr id="3" name="Espace réservé du texte 2"/>
          <p:cNvSpPr>
            <a:spLocks noGrp="1"/>
          </p:cNvSpPr>
          <p:nvPr>
            <p:ph type="body" idx="1"/>
            <p:custDataLst>
              <p:tags r:id="rId2"/>
            </p:custDataLst>
          </p:nvPr>
        </p:nvSpPr>
        <p:spPr/>
        <p:txBody>
          <a:bodyPr>
            <a:noAutofit/>
          </a:bodyPr>
          <a:lstStyle/>
          <a:p>
            <a:r>
              <a:rPr lang="fr-CA" sz="3600" dirty="0" smtClean="0">
                <a:solidFill>
                  <a:schemeClr val="tx2">
                    <a:lumMod val="75000"/>
                  </a:schemeClr>
                </a:solidFill>
              </a:rPr>
              <a:t>Des résultats préliminaires</a:t>
            </a:r>
            <a:endParaRPr lang="fr-CA" sz="3600" dirty="0">
              <a:solidFill>
                <a:schemeClr val="tx2">
                  <a:lumMod val="75000"/>
                </a:schemeClr>
              </a:solidFill>
            </a:endParaRPr>
          </a:p>
        </p:txBody>
      </p:sp>
    </p:spTree>
    <p:extLst>
      <p:ext uri="{BB962C8B-B14F-4D97-AF65-F5344CB8AC3E}">
        <p14:creationId xmlns:p14="http://schemas.microsoft.com/office/powerpoint/2010/main" val="384695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lnSpcReduction="10000"/>
          </a:bodyPr>
          <a:lstStyle/>
          <a:p>
            <a:pPr marL="0" indent="0">
              <a:buNone/>
            </a:pPr>
            <a:r>
              <a:rPr lang="fr-CA" b="1" u="sng" dirty="0" smtClean="0"/>
              <a:t>La perception des jeunes</a:t>
            </a:r>
          </a:p>
          <a:p>
            <a:pPr marL="0" indent="0">
              <a:buNone/>
            </a:pPr>
            <a:endParaRPr lang="fr-FR" sz="900" dirty="0" smtClean="0">
              <a:cs typeface="Corbel"/>
            </a:endParaRPr>
          </a:p>
          <a:p>
            <a:pPr marL="0" indent="0">
              <a:buNone/>
            </a:pPr>
            <a:r>
              <a:rPr lang="fr-FR" dirty="0" smtClean="0">
                <a:cs typeface="Corbel"/>
              </a:rPr>
              <a:t>Le </a:t>
            </a:r>
            <a:r>
              <a:rPr lang="fr-FR" dirty="0">
                <a:cs typeface="Corbel"/>
              </a:rPr>
              <a:t>questionnaire soulève les impressions des répondants en ce qui </a:t>
            </a:r>
            <a:r>
              <a:rPr lang="fr-FR" dirty="0" smtClean="0">
                <a:cs typeface="Corbel"/>
              </a:rPr>
              <a:t>a </a:t>
            </a:r>
            <a:r>
              <a:rPr lang="fr-FR" dirty="0">
                <a:cs typeface="Corbel"/>
              </a:rPr>
              <a:t>trait à</a:t>
            </a:r>
            <a:r>
              <a:rPr lang="fr-FR" dirty="0" smtClean="0">
                <a:cs typeface="Corbel"/>
              </a:rPr>
              <a:t>:</a:t>
            </a:r>
            <a:endParaRPr lang="fr-FR" dirty="0">
              <a:cs typeface="Corbel"/>
            </a:endParaRPr>
          </a:p>
          <a:p>
            <a:r>
              <a:rPr lang="fr-FR" dirty="0">
                <a:cs typeface="Corbel"/>
              </a:rPr>
              <a:t> Leur connaissance et leur sentiment d’appartenance à leur municipalité;</a:t>
            </a:r>
          </a:p>
          <a:p>
            <a:r>
              <a:rPr lang="fr-FR" dirty="0">
                <a:cs typeface="Corbel"/>
              </a:rPr>
              <a:t> Leur engagement dans leur milieu;</a:t>
            </a:r>
          </a:p>
          <a:p>
            <a:r>
              <a:rPr lang="fr-FR" dirty="0">
                <a:cs typeface="Corbel"/>
              </a:rPr>
              <a:t> Le soutien des gens de leur municipalité envers les jeunes;</a:t>
            </a:r>
          </a:p>
          <a:p>
            <a:r>
              <a:rPr lang="fr-FR" dirty="0">
                <a:cs typeface="Corbel"/>
              </a:rPr>
              <a:t> Leur réussite scolaire;</a:t>
            </a:r>
          </a:p>
          <a:p>
            <a:r>
              <a:rPr lang="fr-FR" dirty="0">
                <a:cs typeface="Corbel"/>
              </a:rPr>
              <a:t> Leur école et le projet Cité-école</a:t>
            </a:r>
            <a:r>
              <a:rPr lang="fr-FR" dirty="0" smtClean="0">
                <a:cs typeface="Corbel"/>
              </a:rPr>
              <a:t>.</a:t>
            </a:r>
            <a:r>
              <a:rPr lang="fr-FR" dirty="0">
                <a:cs typeface="Corbel"/>
              </a:rPr>
              <a:t> </a:t>
            </a:r>
            <a:endParaRPr lang="fr-FR" dirty="0" smtClean="0">
              <a:cs typeface="Corbel"/>
            </a:endParaRPr>
          </a:p>
          <a:p>
            <a:pPr marL="0" indent="0" algn="r">
              <a:buNone/>
            </a:pPr>
            <a:r>
              <a:rPr lang="fr-FR" dirty="0" smtClean="0">
                <a:cs typeface="Corbel"/>
              </a:rPr>
              <a:t>La </a:t>
            </a:r>
            <a:r>
              <a:rPr lang="fr-FR" dirty="0">
                <a:cs typeface="Corbel"/>
              </a:rPr>
              <a:t>passation du questionnaire a eu lieu </a:t>
            </a:r>
            <a:endParaRPr lang="fr-FR" dirty="0" smtClean="0">
              <a:cs typeface="Corbel"/>
            </a:endParaRPr>
          </a:p>
          <a:p>
            <a:pPr marL="0" indent="0" algn="r">
              <a:buNone/>
            </a:pPr>
            <a:r>
              <a:rPr lang="fr-FR" dirty="0" smtClean="0">
                <a:cs typeface="Corbel"/>
              </a:rPr>
              <a:t>à </a:t>
            </a:r>
            <a:r>
              <a:rPr lang="fr-FR" dirty="0">
                <a:cs typeface="Corbel"/>
              </a:rPr>
              <a:t>la fin du mois de janvier 2013.</a:t>
            </a:r>
          </a:p>
          <a:p>
            <a:endParaRPr lang="fr-FR" dirty="0"/>
          </a:p>
          <a:p>
            <a:pPr marL="457200" indent="-457200">
              <a:buAutoNum type="arabicPeriod"/>
            </a:pPr>
            <a:endParaRPr lang="fr-CA" dirty="0" smtClean="0"/>
          </a:p>
        </p:txBody>
      </p:sp>
    </p:spTree>
    <p:extLst>
      <p:ext uri="{BB962C8B-B14F-4D97-AF65-F5344CB8AC3E}">
        <p14:creationId xmlns:p14="http://schemas.microsoft.com/office/powerpoint/2010/main" val="1712556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p>
          <a:p>
            <a:pPr marL="0" indent="0">
              <a:buNone/>
            </a:pPr>
            <a:endParaRPr lang="fr-FR" sz="900" dirty="0" smtClean="0">
              <a:latin typeface="Corbel"/>
              <a:cs typeface="Corbel"/>
            </a:endParaRPr>
          </a:p>
          <a:p>
            <a:pPr marL="0" indent="0">
              <a:buNone/>
            </a:pPr>
            <a:r>
              <a:rPr lang="fr-FR" dirty="0"/>
              <a:t>Caractéristiques de l’échantillon </a:t>
            </a:r>
            <a:r>
              <a:rPr lang="fr-FR" dirty="0" smtClean="0"/>
              <a:t>sondé :</a:t>
            </a:r>
            <a:endParaRPr lang="fr-FR" dirty="0"/>
          </a:p>
          <a:p>
            <a:r>
              <a:rPr lang="fr-FR" dirty="0"/>
              <a:t>140 répondants de secondaire 3 et </a:t>
            </a:r>
            <a:r>
              <a:rPr lang="fr-FR" dirty="0" smtClean="0"/>
              <a:t>4</a:t>
            </a:r>
            <a:endParaRPr lang="fr-FR" dirty="0"/>
          </a:p>
          <a:p>
            <a:r>
              <a:rPr lang="fr-FR" dirty="0"/>
              <a:t>50 répondants de secondaire </a:t>
            </a:r>
            <a:r>
              <a:rPr lang="fr-FR" dirty="0" smtClean="0"/>
              <a:t>5</a:t>
            </a:r>
            <a:endParaRPr lang="fr-FR" dirty="0"/>
          </a:p>
          <a:p>
            <a:r>
              <a:rPr lang="fr-FR" dirty="0"/>
              <a:t>42 répondants de FTP et de classe </a:t>
            </a:r>
            <a:r>
              <a:rPr lang="fr-FR" dirty="0" smtClean="0"/>
              <a:t>alternative.</a:t>
            </a:r>
          </a:p>
          <a:p>
            <a:pPr marL="0" indent="0" algn="r">
              <a:buNone/>
            </a:pPr>
            <a:r>
              <a:rPr lang="fr-FR" sz="2000" dirty="0" smtClean="0"/>
              <a:t>(Des mesures de confidentialité et des défis techniques.)</a:t>
            </a:r>
          </a:p>
          <a:p>
            <a:pPr marL="0" indent="0">
              <a:buNone/>
            </a:pPr>
            <a:endParaRPr lang="fr-FR" sz="800" dirty="0" smtClean="0"/>
          </a:p>
          <a:p>
            <a:pPr marL="0" indent="0">
              <a:buNone/>
            </a:pPr>
            <a:r>
              <a:rPr lang="fr-FR" dirty="0" smtClean="0"/>
              <a:t>Avec la précieuse collaboration de : </a:t>
            </a:r>
          </a:p>
          <a:p>
            <a:r>
              <a:rPr lang="fr-FR" dirty="0" smtClean="0"/>
              <a:t>Eugénie </a:t>
            </a:r>
            <a:r>
              <a:rPr lang="fr-FR" dirty="0" err="1" smtClean="0"/>
              <a:t>Dostie</a:t>
            </a:r>
            <a:r>
              <a:rPr lang="fr-FR" dirty="0" smtClean="0"/>
              <a:t>-Goulet, </a:t>
            </a:r>
            <a:r>
              <a:rPr lang="fr-FR" dirty="0" err="1" smtClean="0"/>
              <a:t>Ph.D</a:t>
            </a:r>
            <a:r>
              <a:rPr lang="fr-FR" dirty="0" smtClean="0"/>
              <a:t>., chargée de cours</a:t>
            </a:r>
          </a:p>
          <a:p>
            <a:r>
              <a:rPr lang="fr-FR" dirty="0" smtClean="0"/>
              <a:t>Maxime </a:t>
            </a:r>
            <a:r>
              <a:rPr lang="fr-FR" dirty="0" err="1" smtClean="0"/>
              <a:t>Lelièvre</a:t>
            </a:r>
            <a:r>
              <a:rPr lang="fr-FR" dirty="0" smtClean="0"/>
              <a:t>, </a:t>
            </a:r>
            <a:r>
              <a:rPr lang="fr-FR" dirty="0" smtClean="0"/>
              <a:t>étudiant </a:t>
            </a:r>
            <a:r>
              <a:rPr lang="fr-FR" dirty="0" smtClean="0"/>
              <a:t>au premier cycle.</a:t>
            </a:r>
            <a:endParaRPr lang="fr-FR" dirty="0"/>
          </a:p>
          <a:p>
            <a:endParaRPr lang="fr-FR" dirty="0"/>
          </a:p>
          <a:p>
            <a:pPr marL="457200" indent="-457200">
              <a:buAutoNum type="arabicPeriod"/>
            </a:pPr>
            <a:endParaRPr lang="fr-CA" dirty="0" smtClean="0"/>
          </a:p>
        </p:txBody>
      </p:sp>
    </p:spTree>
    <p:extLst>
      <p:ext uri="{BB962C8B-B14F-4D97-AF65-F5344CB8AC3E}">
        <p14:creationId xmlns:p14="http://schemas.microsoft.com/office/powerpoint/2010/main" val="1308570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cs typeface="Corbel"/>
            </a:endParaRPr>
          </a:p>
          <a:p>
            <a:pPr marL="0" indent="0">
              <a:buNone/>
            </a:pPr>
            <a:r>
              <a:rPr lang="fr-FR" dirty="0" smtClean="0"/>
              <a:t>Globalement, les jeunes ont une image très positive de leur milieu de vie.</a:t>
            </a:r>
          </a:p>
          <a:p>
            <a:r>
              <a:rPr lang="fr-FR" b="1" dirty="0" smtClean="0">
                <a:cs typeface="Corbel"/>
              </a:rPr>
              <a:t>88</a:t>
            </a:r>
            <a:r>
              <a:rPr lang="fr-FR" b="1" dirty="0">
                <a:cs typeface="Corbel"/>
              </a:rPr>
              <a:t>%</a:t>
            </a:r>
            <a:r>
              <a:rPr lang="fr-FR" dirty="0">
                <a:cs typeface="Corbel"/>
              </a:rPr>
              <a:t> des répondants sont heureux d’habiter dans leur municipalité.</a:t>
            </a:r>
          </a:p>
          <a:p>
            <a:r>
              <a:rPr lang="fr-FR" b="1" dirty="0">
                <a:cs typeface="Corbel"/>
              </a:rPr>
              <a:t>Plus de la moitié</a:t>
            </a:r>
            <a:r>
              <a:rPr lang="fr-FR" dirty="0">
                <a:cs typeface="Corbel"/>
              </a:rPr>
              <a:t> des répondants qui sont heureux (beaucoup) dans leur municipalité prévoient vivre dans la même municipalité dans 10 ans.</a:t>
            </a:r>
          </a:p>
          <a:p>
            <a:pPr marL="0" indent="0">
              <a:buNone/>
            </a:pPr>
            <a:endParaRPr lang="fr-FR" dirty="0"/>
          </a:p>
        </p:txBody>
      </p:sp>
    </p:spTree>
    <p:extLst>
      <p:ext uri="{BB962C8B-B14F-4D97-AF65-F5344CB8AC3E}">
        <p14:creationId xmlns:p14="http://schemas.microsoft.com/office/powerpoint/2010/main" val="206541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67544" y="1628800"/>
            <a:ext cx="8507288" cy="4525963"/>
          </a:xfrm>
        </p:spPr>
        <p:txBody>
          <a:bodyPr>
            <a:normAutofit lnSpcReduction="10000"/>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Globalement, les jeunes accordent une réelle importance à l’engagement.</a:t>
            </a:r>
          </a:p>
          <a:p>
            <a:r>
              <a:rPr lang="fr-FR" b="1" dirty="0" smtClean="0">
                <a:cs typeface="Corbel"/>
              </a:rPr>
              <a:t>63</a:t>
            </a:r>
            <a:r>
              <a:rPr lang="fr-FR" b="1" dirty="0">
                <a:cs typeface="Corbel"/>
              </a:rPr>
              <a:t>%</a:t>
            </a:r>
            <a:r>
              <a:rPr lang="fr-FR" dirty="0">
                <a:cs typeface="Corbel"/>
              </a:rPr>
              <a:t> des répondants croient qu’ils seront des citoyens(es) engagés(es) lorsqu’ils(elles) seront adultes. </a:t>
            </a:r>
            <a:endParaRPr lang="fr-FR" dirty="0" smtClean="0">
              <a:cs typeface="Corbel"/>
            </a:endParaRPr>
          </a:p>
          <a:p>
            <a:r>
              <a:rPr lang="fr-FR" dirty="0" smtClean="0">
                <a:cs typeface="Corbel"/>
              </a:rPr>
              <a:t>Même si</a:t>
            </a:r>
            <a:r>
              <a:rPr lang="fr-FR" b="1" dirty="0" smtClean="0">
                <a:cs typeface="Corbel"/>
              </a:rPr>
              <a:t> </a:t>
            </a:r>
            <a:r>
              <a:rPr lang="fr-FR" b="1" dirty="0">
                <a:cs typeface="Corbel"/>
              </a:rPr>
              <a:t>plus du ¾ </a:t>
            </a:r>
            <a:r>
              <a:rPr lang="fr-FR" dirty="0">
                <a:cs typeface="Corbel"/>
              </a:rPr>
              <a:t>des répondants se considèrent « pas du tout » ou « un peu » comme des citoyens(es) engagés(es) actuellement</a:t>
            </a:r>
            <a:r>
              <a:rPr lang="fr-FR" dirty="0" smtClean="0">
                <a:cs typeface="Corbel"/>
              </a:rPr>
              <a:t>,</a:t>
            </a:r>
            <a:endParaRPr lang="fr-FR" dirty="0">
              <a:cs typeface="Corbel"/>
            </a:endParaRPr>
          </a:p>
          <a:p>
            <a:r>
              <a:rPr lang="fr-FR" dirty="0"/>
              <a:t>À noter qu’il y a des liens positifs entre le </a:t>
            </a:r>
            <a:r>
              <a:rPr lang="fr-FR" b="1" dirty="0"/>
              <a:t>mode de vie actif </a:t>
            </a:r>
            <a:r>
              <a:rPr lang="fr-FR" dirty="0"/>
              <a:t>des répondants, leur </a:t>
            </a:r>
            <a:r>
              <a:rPr lang="fr-FR" b="1" dirty="0"/>
              <a:t>bonheur</a:t>
            </a:r>
            <a:r>
              <a:rPr lang="fr-FR" dirty="0"/>
              <a:t>, la </a:t>
            </a:r>
            <a:r>
              <a:rPr lang="fr-FR" b="1" dirty="0"/>
              <a:t>fierté</a:t>
            </a:r>
            <a:r>
              <a:rPr lang="fr-FR" dirty="0"/>
              <a:t> qu’ils éprouvent à l’endroit de leur municipalité et le fait qu’ils soient portés à la recommander à leur famille et amis.</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666618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p:txBody>
          <a:bodyPr/>
          <a:lstStyle/>
          <a:p>
            <a:r>
              <a:rPr lang="fr-CA" dirty="0" smtClean="0"/>
              <a:t>Des résultats préliminaires</a:t>
            </a:r>
            <a:endParaRPr lang="fr-CA" dirty="0"/>
          </a:p>
        </p:txBody>
      </p:sp>
      <p:sp>
        <p:nvSpPr>
          <p:cNvPr id="2" name="Espace réservé du contenu 1"/>
          <p:cNvSpPr>
            <a:spLocks noGrp="1"/>
          </p:cNvSpPr>
          <p:nvPr>
            <p:ph idx="1"/>
            <p:custDataLst>
              <p:tags r:id="rId2"/>
            </p:custDataLst>
          </p:nvPr>
        </p:nvSpPr>
        <p:spPr>
          <a:xfrm>
            <a:off x="457200" y="1600200"/>
            <a:ext cx="8507288" cy="4525963"/>
          </a:xfrm>
        </p:spPr>
        <p:txBody>
          <a:bodyPr>
            <a:normAutofit/>
          </a:bodyPr>
          <a:lstStyle/>
          <a:p>
            <a:pPr marL="0" indent="0">
              <a:buNone/>
            </a:pPr>
            <a:r>
              <a:rPr lang="fr-CA" b="1" u="sng" dirty="0" smtClean="0"/>
              <a:t>La perception des jeunes</a:t>
            </a:r>
            <a:r>
              <a:rPr lang="fr-CA" b="1" dirty="0" smtClean="0"/>
              <a:t>: </a:t>
            </a:r>
            <a:r>
              <a:rPr lang="fr-CA" b="1" dirty="0" smtClean="0">
                <a:solidFill>
                  <a:schemeClr val="accent1"/>
                </a:solidFill>
              </a:rPr>
              <a:t>des tendances</a:t>
            </a:r>
          </a:p>
          <a:p>
            <a:pPr marL="0" indent="0">
              <a:buNone/>
            </a:pPr>
            <a:endParaRPr lang="fr-FR" sz="900" dirty="0" smtClean="0">
              <a:latin typeface="Corbel"/>
              <a:cs typeface="Corbel"/>
            </a:endParaRPr>
          </a:p>
          <a:p>
            <a:pPr marL="0" indent="0">
              <a:buNone/>
            </a:pPr>
            <a:r>
              <a:rPr lang="fr-FR" dirty="0" smtClean="0"/>
              <a:t>Globalement, les jeunes ont une perception mitigée de l’espace qui leur est </a:t>
            </a:r>
            <a:r>
              <a:rPr lang="fr-FR" dirty="0" smtClean="0"/>
              <a:t>accordé </a:t>
            </a:r>
            <a:r>
              <a:rPr lang="fr-FR" dirty="0" smtClean="0"/>
              <a:t>dans leur milieu.</a:t>
            </a:r>
          </a:p>
          <a:p>
            <a:r>
              <a:rPr lang="fr-FR" dirty="0" smtClean="0">
                <a:cs typeface="Corbel"/>
              </a:rPr>
              <a:t>Près </a:t>
            </a:r>
            <a:r>
              <a:rPr lang="fr-FR" dirty="0">
                <a:cs typeface="Corbel"/>
              </a:rPr>
              <a:t>de </a:t>
            </a:r>
            <a:r>
              <a:rPr lang="fr-FR" b="1" dirty="0">
                <a:cs typeface="Corbel"/>
              </a:rPr>
              <a:t>6 jeunes sur 10 </a:t>
            </a:r>
            <a:r>
              <a:rPr lang="fr-FR" dirty="0">
                <a:cs typeface="Corbel"/>
              </a:rPr>
              <a:t>considèrent que les possibilités d’implication dans leur municipalité sont </a:t>
            </a:r>
            <a:r>
              <a:rPr lang="fr-FR" b="1" dirty="0">
                <a:cs typeface="Corbel"/>
              </a:rPr>
              <a:t>limitées</a:t>
            </a:r>
            <a:r>
              <a:rPr lang="fr-FR" dirty="0">
                <a:cs typeface="Corbel"/>
              </a:rPr>
              <a:t>.</a:t>
            </a:r>
          </a:p>
          <a:p>
            <a:pPr algn="just"/>
            <a:r>
              <a:rPr lang="fr-CA" dirty="0"/>
              <a:t>Plus les jeunes sont </a:t>
            </a:r>
            <a:r>
              <a:rPr lang="fr-CA" b="1" dirty="0"/>
              <a:t>heureux </a:t>
            </a:r>
            <a:r>
              <a:rPr lang="fr-CA" dirty="0"/>
              <a:t>dans leur municipalité, plus ils trouvent qu’il y a </a:t>
            </a:r>
            <a:r>
              <a:rPr lang="fr-CA" b="1" dirty="0"/>
              <a:t>suffisamment </a:t>
            </a:r>
            <a:r>
              <a:rPr lang="fr-CA" b="1" dirty="0" smtClean="0"/>
              <a:t>d’activités</a:t>
            </a:r>
            <a:r>
              <a:rPr lang="fr-CA" dirty="0" smtClean="0"/>
              <a:t>, plus </a:t>
            </a:r>
            <a:r>
              <a:rPr lang="fr-CA" dirty="0"/>
              <a:t>ils trouvent que les adultes leur </a:t>
            </a:r>
            <a:r>
              <a:rPr lang="fr-CA" b="1" dirty="0"/>
              <a:t>demandent des </a:t>
            </a:r>
            <a:r>
              <a:rPr lang="fr-CA" b="1" dirty="0" smtClean="0"/>
              <a:t>suggestions</a:t>
            </a:r>
            <a:r>
              <a:rPr lang="fr-CA" dirty="0" smtClean="0"/>
              <a:t>, plus </a:t>
            </a:r>
            <a:r>
              <a:rPr lang="fr-CA" dirty="0"/>
              <a:t>ils trouvent qu’il y a </a:t>
            </a:r>
            <a:r>
              <a:rPr lang="fr-CA" b="1" dirty="0"/>
              <a:t>suffisamment de lieux publics </a:t>
            </a:r>
            <a:r>
              <a:rPr lang="fr-CA" dirty="0"/>
              <a:t>qu’ils peuvent fréquenter. Ou vice-versa!</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29396452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416</TotalTime>
  <Words>1987</Words>
  <Application>Microsoft Office PowerPoint</Application>
  <PresentationFormat>Affichage à l'écran (4:3)</PresentationFormat>
  <Paragraphs>233</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Decatur</vt:lpstr>
      <vt:lpstr>La Cité-École Louis-St-Laurent</vt:lpstr>
      <vt:lpstr>La Cité-École</vt:lpstr>
      <vt:lpstr>Un projet d’évaluation</vt:lpstr>
      <vt:lpstr>La perception des jeunes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La perception de la communauté</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Des résultats préliminaires</vt:lpstr>
      <vt:lpstr>La perception de l’école</vt:lpstr>
      <vt:lpstr>Des résultats préliminaires</vt:lpstr>
      <vt:lpstr>Des résultats préliminaires</vt:lpstr>
      <vt:lpstr>Des résultats préliminaires</vt:lpstr>
      <vt:lpstr>Les ingrédients de «cette» recette</vt:lpstr>
      <vt:lpstr>Les ingrédients de « cette » recette</vt:lpstr>
      <vt:lpstr>Puisqu’il faut conclure…</vt:lpstr>
      <vt:lpstr>Pour tenter de conclure…</vt:lpstr>
      <vt:lpstr>Merci de votre attention.</vt:lpstr>
    </vt:vector>
  </TitlesOfParts>
  <Company>FLSH U. de 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Cité-École Louis-St-Laurent</dc:title>
  <dc:creator>Isabelle Lacroix</dc:creator>
  <cp:lastModifiedBy>Isabelle Lacroix </cp:lastModifiedBy>
  <cp:revision>40</cp:revision>
  <dcterms:created xsi:type="dcterms:W3CDTF">2013-08-26T18:13:51Z</dcterms:created>
  <dcterms:modified xsi:type="dcterms:W3CDTF">2013-09-09T19:08:52Z</dcterms:modified>
</cp:coreProperties>
</file>